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18"/>
  </p:notesMasterIdLst>
  <p:sldIdLst>
    <p:sldId id="256" r:id="rId2"/>
    <p:sldId id="283" r:id="rId3"/>
    <p:sldId id="286" r:id="rId4"/>
    <p:sldId id="262" r:id="rId5"/>
    <p:sldId id="289" r:id="rId6"/>
    <p:sldId id="275" r:id="rId7"/>
    <p:sldId id="265" r:id="rId8"/>
    <p:sldId id="260" r:id="rId9"/>
    <p:sldId id="261" r:id="rId10"/>
    <p:sldId id="263" r:id="rId11"/>
    <p:sldId id="264" r:id="rId12"/>
    <p:sldId id="271" r:id="rId13"/>
    <p:sldId id="272" r:id="rId14"/>
    <p:sldId id="276" r:id="rId15"/>
    <p:sldId id="287" r:id="rId16"/>
    <p:sldId id="28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05"/>
    <p:restoredTop sz="72100"/>
  </p:normalViewPr>
  <p:slideViewPr>
    <p:cSldViewPr snapToGrid="0">
      <p:cViewPr varScale="1">
        <p:scale>
          <a:sx n="107" d="100"/>
          <a:sy n="107" d="100"/>
        </p:scale>
        <p:origin x="2048" y="168"/>
      </p:cViewPr>
      <p:guideLst/>
    </p:cSldViewPr>
  </p:slideViewPr>
  <p:notesTextViewPr>
    <p:cViewPr>
      <p:scale>
        <a:sx n="114" d="100"/>
        <a:sy n="114"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E3D9E7-BE6E-1944-9E12-07B67BAC0C98}" type="datetimeFigureOut">
              <a:rPr lang="en-US" smtClean="0"/>
              <a:t>4/18/24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C2408D-71E6-924A-9EFB-C5B6B0DB3BE4}" type="slidenum">
              <a:rPr lang="en-US" smtClean="0"/>
              <a:t>‹#›</a:t>
            </a:fld>
            <a:endParaRPr lang="en-US"/>
          </a:p>
        </p:txBody>
      </p:sp>
    </p:spTree>
    <p:extLst>
      <p:ext uri="{BB962C8B-B14F-4D97-AF65-F5344CB8AC3E}">
        <p14:creationId xmlns:p14="http://schemas.microsoft.com/office/powerpoint/2010/main" val="881568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everyone for being here Today.  My name is Sam Roubin – I recently graduate Middlebury College in </a:t>
            </a:r>
            <a:r>
              <a:rPr lang="en-US" dirty="0" err="1"/>
              <a:t>Februrary</a:t>
            </a:r>
            <a:r>
              <a:rPr lang="en-US" dirty="0"/>
              <a:t>, and I pursued this research throughout my last semester with my professor in the Middlebury Geography department , Dr. Joseph Holler, who I'd like to thank </a:t>
            </a:r>
            <a:r>
              <a:rPr lang="en-US" dirty="0" err="1"/>
              <a:t>forhis</a:t>
            </a:r>
            <a:r>
              <a:rPr lang="en-US" dirty="0"/>
              <a:t> continued support throughout this process .  Today, I'll be talking about Our study: “Assessing the </a:t>
            </a:r>
            <a:r>
              <a:rPr lang="en-US" dirty="0" err="1"/>
              <a:t>Spatio</a:t>
            </a:r>
            <a:r>
              <a:rPr lang="en-US" dirty="0"/>
              <a:t>-Temporal Accessibility of Pharmacy Care in Vermont, USA” . </a:t>
            </a:r>
          </a:p>
        </p:txBody>
      </p:sp>
      <p:sp>
        <p:nvSpPr>
          <p:cNvPr id="4" name="Slide Number Placeholder 3"/>
          <p:cNvSpPr>
            <a:spLocks noGrp="1"/>
          </p:cNvSpPr>
          <p:nvPr>
            <p:ph type="sldNum" sz="quarter" idx="5"/>
          </p:nvPr>
        </p:nvSpPr>
        <p:spPr/>
        <p:txBody>
          <a:bodyPr/>
          <a:lstStyle/>
          <a:p>
            <a:fld id="{01C2408D-71E6-924A-9EFB-C5B6B0DB3BE4}" type="slidenum">
              <a:rPr lang="en-US" smtClean="0"/>
              <a:t>1</a:t>
            </a:fld>
            <a:endParaRPr lang="en-US"/>
          </a:p>
        </p:txBody>
      </p:sp>
    </p:spTree>
    <p:extLst>
      <p:ext uri="{BB962C8B-B14F-4D97-AF65-F5344CB8AC3E}">
        <p14:creationId xmlns:p14="http://schemas.microsoft.com/office/powerpoint/2010/main" val="1354822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when we look at access by hour of the day instead of days of the week, we get quite a granular picture of the temporal dimensions of pharmacy access.  This figure shows Mean accessibility across hours of the for Weekdays, Saturdays, and Sundays. What is really key in this figure is that pharmacies are accessible earlier and later on Weekdays than on the weekends. Mean accessibility across the state drops to virtually zero by 6 pm on Sundays, whereas accessibility does not drop to this level until 9 pm on Weekdays. </a:t>
            </a:r>
          </a:p>
          <a:p>
            <a:endParaRPr lang="en-US" dirty="0"/>
          </a:p>
          <a:p>
            <a:r>
              <a:rPr lang="en-US" dirty="0"/>
              <a:t>So, as expected, we see significant differences in access both across days of the week generally and between hours of the day on different days. </a:t>
            </a:r>
          </a:p>
        </p:txBody>
      </p:sp>
      <p:sp>
        <p:nvSpPr>
          <p:cNvPr id="4" name="Slide Number Placeholder 3"/>
          <p:cNvSpPr>
            <a:spLocks noGrp="1"/>
          </p:cNvSpPr>
          <p:nvPr>
            <p:ph type="sldNum" sz="quarter" idx="5"/>
          </p:nvPr>
        </p:nvSpPr>
        <p:spPr/>
        <p:txBody>
          <a:bodyPr/>
          <a:lstStyle/>
          <a:p>
            <a:fld id="{01C2408D-71E6-924A-9EFB-C5B6B0DB3BE4}" type="slidenum">
              <a:rPr lang="en-US" smtClean="0"/>
              <a:t>11</a:t>
            </a:fld>
            <a:endParaRPr lang="en-US"/>
          </a:p>
        </p:txBody>
      </p:sp>
    </p:spTree>
    <p:extLst>
      <p:ext uri="{BB962C8B-B14F-4D97-AF65-F5344CB8AC3E}">
        <p14:creationId xmlns:p14="http://schemas.microsoft.com/office/powerpoint/2010/main" val="1362805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looked at Late-night pharmacy accessibility, as 24 hour pharmacies provide consistent access to essential medicines and are particularly important for people with chronic conditions, families </a:t>
            </a:r>
            <a:r>
              <a:rPr lang="en-US" dirty="0" err="1"/>
              <a:t>withi</a:t>
            </a:r>
            <a:r>
              <a:rPr lang="en-US" dirty="0"/>
              <a:t> children, and people facing emergency situations. What we found was there were there is no access to pharmacy care across the state in this time period, except for a very limited number of towns in the Southeast because of two 24-hour pharmacies that are nearby in NH. There were no 24-hour pharmacies in the state of Vermont, compared to 4.9% of pharmacies nationwide being open 24-hours. </a:t>
            </a:r>
          </a:p>
        </p:txBody>
      </p:sp>
      <p:sp>
        <p:nvSpPr>
          <p:cNvPr id="4" name="Slide Number Placeholder 3"/>
          <p:cNvSpPr>
            <a:spLocks noGrp="1"/>
          </p:cNvSpPr>
          <p:nvPr>
            <p:ph type="sldNum" sz="quarter" idx="5"/>
          </p:nvPr>
        </p:nvSpPr>
        <p:spPr/>
        <p:txBody>
          <a:bodyPr/>
          <a:lstStyle/>
          <a:p>
            <a:fld id="{01C2408D-71E6-924A-9EFB-C5B6B0DB3BE4}" type="slidenum">
              <a:rPr lang="en-US" smtClean="0"/>
              <a:t>12</a:t>
            </a:fld>
            <a:endParaRPr lang="en-US"/>
          </a:p>
        </p:txBody>
      </p:sp>
    </p:spTree>
    <p:extLst>
      <p:ext uri="{BB962C8B-B14F-4D97-AF65-F5344CB8AC3E}">
        <p14:creationId xmlns:p14="http://schemas.microsoft.com/office/powerpoint/2010/main" val="1211750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combined our spatial and temporal questions, analyzing how urban-rural differences changed by day of the week, we found that indeed rural-urban accessibility differences were exacerbated on the weekends, with differences being the greatest on Sunday. As you can see here, the difference was 17% on weekdays, 23% on Saturdays, and 29% on Sundays.</a:t>
            </a:r>
          </a:p>
          <a:p>
            <a:endParaRPr lang="en-US" dirty="0"/>
          </a:p>
          <a:p>
            <a:r>
              <a:rPr lang="en-US" dirty="0"/>
              <a:t> And then when we look at this bar graph on the right of accessibility by day of the week for each town type, there was one unexpected result we encountered, which was that micropolitan towns actually had a greater mean accessibility to </a:t>
            </a:r>
            <a:r>
              <a:rPr lang="en-US" dirty="0" err="1"/>
              <a:t>ppharmacies</a:t>
            </a:r>
            <a:r>
              <a:rPr lang="en-US" dirty="0"/>
              <a:t> on the weekends than metro towns. And we suspect this is because micropolitan towns experienced similar closures of pharmacies to metro, but because of their lower populations, the service-to-population ratios were slightly greater, leading to greater accessibility. </a:t>
            </a:r>
          </a:p>
        </p:txBody>
      </p:sp>
      <p:sp>
        <p:nvSpPr>
          <p:cNvPr id="4" name="Slide Number Placeholder 3"/>
          <p:cNvSpPr>
            <a:spLocks noGrp="1"/>
          </p:cNvSpPr>
          <p:nvPr>
            <p:ph type="sldNum" sz="quarter" idx="5"/>
          </p:nvPr>
        </p:nvSpPr>
        <p:spPr/>
        <p:txBody>
          <a:bodyPr/>
          <a:lstStyle/>
          <a:p>
            <a:fld id="{01C2408D-71E6-924A-9EFB-C5B6B0DB3BE4}" type="slidenum">
              <a:rPr lang="en-US" smtClean="0"/>
              <a:t>13</a:t>
            </a:fld>
            <a:endParaRPr lang="en-US"/>
          </a:p>
        </p:txBody>
      </p:sp>
    </p:spTree>
    <p:extLst>
      <p:ext uri="{BB962C8B-B14F-4D97-AF65-F5344CB8AC3E}">
        <p14:creationId xmlns:p14="http://schemas.microsoft.com/office/powerpoint/2010/main" val="2115500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you’re going to see here is an animation of how accessibility changes every hour from 7 am to 10 pm on Weekdays, </a:t>
            </a:r>
            <a:r>
              <a:rPr lang="en-US" dirty="0" err="1"/>
              <a:t>Saurdays</a:t>
            </a:r>
            <a:r>
              <a:rPr lang="en-US" dirty="0"/>
              <a:t>, and Sundays side-by-side. With The metro </a:t>
            </a:r>
            <a:r>
              <a:rPr lang="en-US" dirty="0" err="1"/>
              <a:t>amd</a:t>
            </a:r>
            <a:r>
              <a:rPr lang="en-US" dirty="0"/>
              <a:t> micro clusters outlined. I’ll let it play through once and then Ill highlight a couple of key things.</a:t>
            </a:r>
          </a:p>
          <a:p>
            <a:endParaRPr lang="en-US" dirty="0"/>
          </a:p>
          <a:p>
            <a:r>
              <a:rPr lang="en-US" dirty="0"/>
              <a:t>This animation, I think, is pretty effective at illustrating the spatiotemporal dimensions of accessibility across Vermont and summarizes a lot our findings. Besides the clear disparity in overall access on weekends and the fact that weekday pharmacy care is available earlier and later in the day, we also see the relative change between rural and non-rural towns throughout the day. So for </a:t>
            </a:r>
            <a:r>
              <a:rPr lang="en-US" dirty="0" err="1"/>
              <a:t>exampleif</a:t>
            </a:r>
            <a:r>
              <a:rPr lang="en-US" dirty="0"/>
              <a:t> you look at Saturday and Sunday between … , we can see that access is falling </a:t>
            </a:r>
            <a:r>
              <a:rPr lang="en-US" dirty="0" err="1"/>
              <a:t>disproportiantely</a:t>
            </a:r>
            <a:r>
              <a:rPr lang="en-US" dirty="0"/>
              <a:t> outside of the outline areas in the rural towns. And then on weekdays, access remains later in the day within non-rural towns ( 7pm and 8pm). </a:t>
            </a:r>
          </a:p>
        </p:txBody>
      </p:sp>
      <p:sp>
        <p:nvSpPr>
          <p:cNvPr id="4" name="Slide Number Placeholder 3"/>
          <p:cNvSpPr>
            <a:spLocks noGrp="1"/>
          </p:cNvSpPr>
          <p:nvPr>
            <p:ph type="sldNum" sz="quarter" idx="5"/>
          </p:nvPr>
        </p:nvSpPr>
        <p:spPr/>
        <p:txBody>
          <a:bodyPr/>
          <a:lstStyle/>
          <a:p>
            <a:fld id="{01C2408D-71E6-924A-9EFB-C5B6B0DB3BE4}" type="slidenum">
              <a:rPr lang="en-US" smtClean="0"/>
              <a:t>14</a:t>
            </a:fld>
            <a:endParaRPr lang="en-US"/>
          </a:p>
        </p:txBody>
      </p:sp>
    </p:spTree>
    <p:extLst>
      <p:ext uri="{BB962C8B-B14F-4D97-AF65-F5344CB8AC3E}">
        <p14:creationId xmlns:p14="http://schemas.microsoft.com/office/powerpoint/2010/main" val="3350340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wanted to finish with some of our major conclusions: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 found that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Our results indicated that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And lastly,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knowledge is valuable so that health care policy can be crafted to address some of these disparities and improve Vermont resident’s access to care.</a:t>
            </a:r>
          </a:p>
          <a:p>
            <a:pPr lvl="1"/>
            <a:r>
              <a:rPr lang="en-US" dirty="0"/>
              <a:t>- In particular, Extending hours of operations and increasing pharmacy staffing on weekends across select Vermont pharmacies may substantially improve Vermont residents' access to essential medications and healthcare services</a:t>
            </a:r>
          </a:p>
          <a:p>
            <a:pPr lvl="1"/>
            <a:r>
              <a:rPr lang="en-US" dirty="0"/>
              <a:t>- And our study suggests that These efforts should focus on VT’s rural regions, considering the exacerbated urban-rural access disparity.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1C2408D-71E6-924A-9EFB-C5B6B0DB3BE4}" type="slidenum">
              <a:rPr lang="en-US" smtClean="0"/>
              <a:t>15</a:t>
            </a:fld>
            <a:endParaRPr lang="en-US"/>
          </a:p>
        </p:txBody>
      </p:sp>
    </p:spTree>
    <p:extLst>
      <p:ext uri="{BB962C8B-B14F-4D97-AF65-F5344CB8AC3E}">
        <p14:creationId xmlns:p14="http://schemas.microsoft.com/office/powerpoint/2010/main" val="1770444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2408D-71E6-924A-9EFB-C5B6B0DB3BE4}" type="slidenum">
              <a:rPr lang="en-US" smtClean="0"/>
              <a:t>16</a:t>
            </a:fld>
            <a:endParaRPr lang="en-US"/>
          </a:p>
        </p:txBody>
      </p:sp>
    </p:spTree>
    <p:extLst>
      <p:ext uri="{BB962C8B-B14F-4D97-AF65-F5344CB8AC3E}">
        <p14:creationId xmlns:p14="http://schemas.microsoft.com/office/powerpoint/2010/main" val="3454225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first wanted to start with a quick overview on why access to pharmacy care is so crucial…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recent years, pharmacy care has become an increasingly important component of primary healthcare. And this is largely because pharmacists have transitioned beyond their traditional role in solely medicine dispensing to an increasingly clinical role focused on patient-centered care. Most recently, pharmacists across the US have played a massive part in the fight against Covid-19. This figure here on the right from a 2020 study on the role of pharmacists in the pandemic highlights that pharmacists can monitor and manage chronic conditions, clarify health misconceptions, screen patients for diseases (infectious and chronic), deliver vaccines, as well as other responsibilities. And, Evidence has also shown that pharmacists are particularly valuable for reaching underserved and rural populations, as they as are typically conveniently located in community settings, have extended operational hours, and don’t require appointments.</a:t>
            </a:r>
          </a:p>
        </p:txBody>
      </p:sp>
      <p:sp>
        <p:nvSpPr>
          <p:cNvPr id="4" name="Slide Number Placeholder 3"/>
          <p:cNvSpPr>
            <a:spLocks noGrp="1"/>
          </p:cNvSpPr>
          <p:nvPr>
            <p:ph type="sldNum" sz="quarter" idx="5"/>
          </p:nvPr>
        </p:nvSpPr>
        <p:spPr/>
        <p:txBody>
          <a:bodyPr/>
          <a:lstStyle/>
          <a:p>
            <a:fld id="{01C2408D-71E6-924A-9EFB-C5B6B0DB3BE4}" type="slidenum">
              <a:rPr lang="en-US" smtClean="0"/>
              <a:t>2</a:t>
            </a:fld>
            <a:endParaRPr lang="en-US"/>
          </a:p>
        </p:txBody>
      </p:sp>
    </p:spTree>
    <p:extLst>
      <p:ext uri="{BB962C8B-B14F-4D97-AF65-F5344CB8AC3E}">
        <p14:creationId xmlns:p14="http://schemas.microsoft.com/office/powerpoint/2010/main" val="2095092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Against this backdrop, our study’s purpose was to </a:t>
            </a:r>
            <a:r>
              <a:rPr lang="en-US" sz="1200" dirty="0"/>
              <a:t>understand how spatial </a:t>
            </a:r>
            <a:r>
              <a:rPr lang="en-US" sz="1200" dirty="0" err="1"/>
              <a:t>accessibiloity</a:t>
            </a:r>
            <a:r>
              <a:rPr lang="en-US" sz="1200" dirty="0"/>
              <a:t> of pharmacy care varies temporally across Vermont, specifically focusing on identifying areas of the state with particularly limited access. </a:t>
            </a:r>
            <a:endParaRPr lang="en-US" dirty="0"/>
          </a:p>
        </p:txBody>
      </p:sp>
      <p:sp>
        <p:nvSpPr>
          <p:cNvPr id="4" name="Slide Number Placeholder 3"/>
          <p:cNvSpPr>
            <a:spLocks noGrp="1"/>
          </p:cNvSpPr>
          <p:nvPr>
            <p:ph type="sldNum" sz="quarter" idx="5"/>
          </p:nvPr>
        </p:nvSpPr>
        <p:spPr/>
        <p:txBody>
          <a:bodyPr/>
          <a:lstStyle/>
          <a:p>
            <a:fld id="{01C2408D-71E6-924A-9EFB-C5B6B0DB3BE4}" type="slidenum">
              <a:rPr lang="en-US" smtClean="0"/>
              <a:t>3</a:t>
            </a:fld>
            <a:endParaRPr lang="en-US"/>
          </a:p>
        </p:txBody>
      </p:sp>
    </p:spTree>
    <p:extLst>
      <p:ext uri="{BB962C8B-B14F-4D97-AF65-F5344CB8AC3E}">
        <p14:creationId xmlns:p14="http://schemas.microsoft.com/office/powerpoint/2010/main" val="3993201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thinking about our Vermont study area, its important to note that Vermont is the most rural state in the US in terms of proportion of population living in non-metro towns, and it’s also a rapidly aging state as shown in the figure below/ And this demographic landscape really increases the significance of our study. </a:t>
            </a:r>
          </a:p>
          <a:p>
            <a:endParaRPr lang="en-US" dirty="0"/>
          </a:p>
          <a:p>
            <a:r>
              <a:rPr lang="en-US" dirty="0"/>
              <a:t>The study area figure on the right demonstrates the distribution of metropolitan towns in light blue, micropolitan towns in the medium blue, and rural towns in dark blue/grey across Vermont. The black dots represent the 117 VT pharmacy locations, and what we can see before even running our analysis is that pharmacies tend to be clustered in Metropolitan and micropolitan areas, which follows logic. We also included 75 out-of-state pharmacies close to the border in this study. </a:t>
            </a:r>
          </a:p>
          <a:p>
            <a:endParaRPr lang="en-US" dirty="0"/>
          </a:p>
          <a:p>
            <a:r>
              <a:rPr lang="en-US" dirty="0"/>
              <a:t>So this leads me to our research questions. </a:t>
            </a:r>
          </a:p>
        </p:txBody>
      </p:sp>
      <p:sp>
        <p:nvSpPr>
          <p:cNvPr id="4" name="Slide Number Placeholder 3"/>
          <p:cNvSpPr>
            <a:spLocks noGrp="1"/>
          </p:cNvSpPr>
          <p:nvPr>
            <p:ph type="sldNum" sz="quarter" idx="5"/>
          </p:nvPr>
        </p:nvSpPr>
        <p:spPr/>
        <p:txBody>
          <a:bodyPr/>
          <a:lstStyle/>
          <a:p>
            <a:fld id="{01C2408D-71E6-924A-9EFB-C5B6B0DB3BE4}" type="slidenum">
              <a:rPr lang="en-US" smtClean="0"/>
              <a:t>4</a:t>
            </a:fld>
            <a:endParaRPr lang="en-US"/>
          </a:p>
        </p:txBody>
      </p:sp>
    </p:spTree>
    <p:extLst>
      <p:ext uri="{BB962C8B-B14F-4D97-AF65-F5344CB8AC3E}">
        <p14:creationId xmlns:p14="http://schemas.microsoft.com/office/powerpoint/2010/main" val="4150353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question, which was focused on just the spatial component of pharmacy accessibility was: </a:t>
            </a:r>
          </a:p>
          <a:p>
            <a:r>
              <a:rPr lang="en-US" dirty="0"/>
              <a:t>Our second research question, focusing on the temporal dimensions of accessibility asked: </a:t>
            </a:r>
          </a:p>
          <a:p>
            <a:r>
              <a:rPr lang="en-US" dirty="0"/>
              <a:t>And combining these two questions, we finally asked: </a:t>
            </a:r>
          </a:p>
        </p:txBody>
      </p:sp>
      <p:sp>
        <p:nvSpPr>
          <p:cNvPr id="4" name="Slide Number Placeholder 3"/>
          <p:cNvSpPr>
            <a:spLocks noGrp="1"/>
          </p:cNvSpPr>
          <p:nvPr>
            <p:ph type="sldNum" sz="quarter" idx="5"/>
          </p:nvPr>
        </p:nvSpPr>
        <p:spPr/>
        <p:txBody>
          <a:bodyPr/>
          <a:lstStyle/>
          <a:p>
            <a:fld id="{01C2408D-71E6-924A-9EFB-C5B6B0DB3BE4}" type="slidenum">
              <a:rPr lang="en-US" smtClean="0"/>
              <a:t>5</a:t>
            </a:fld>
            <a:endParaRPr lang="en-US"/>
          </a:p>
        </p:txBody>
      </p:sp>
    </p:spTree>
    <p:extLst>
      <p:ext uri="{BB962C8B-B14F-4D97-AF65-F5344CB8AC3E}">
        <p14:creationId xmlns:p14="http://schemas.microsoft.com/office/powerpoint/2010/main" val="3025924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So before we get into specifics I want to talk a little bit about the fundamental method we used in this analysis, which is the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Enhaced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Two Step… </a:t>
            </a:r>
          </a:p>
          <a:p>
            <a:pPr marL="0" marR="0">
              <a:lnSpc>
                <a:spcPct val="115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is one of the most common and widely accepted methods for assessing spatial accessibility to healthcare resources these days. And it has really become a preferred method because it takes into account supply, demand, and human mobility, and their interactions, unlike many simpler methods for calculating spatial accessibility and on top of this, it’s is relatively intuitive and easy to interpret. Its called the 2-step floating catchment area because it functions in two major steps. First, service or provider-to-population ratios are calculated within individual service catchments, and these catchments are determined by a threshold travel time from the service provider. In our study we used a thirty minute driving time from pharmacies to determine the outer boundary of these catchments. The figure on the right shows two service location with their respective catchments, and it illustrates how the overlapping of these catchments results in relatively higher accessibility areas. And then in the second step, all of these ratios are aggregated in the geographic units of interest to create a relative accessibility measure. Importantly, the Enhanced part of the Enhanced 2sfca method comes from the fact that this method considers distance decay within individual catchment area, so areas with closer driving times to the service location are weighted more heavily than those farther away within the catchment. </a:t>
            </a:r>
          </a:p>
        </p:txBody>
      </p:sp>
      <p:sp>
        <p:nvSpPr>
          <p:cNvPr id="4" name="Slide Number Placeholder 3"/>
          <p:cNvSpPr>
            <a:spLocks noGrp="1"/>
          </p:cNvSpPr>
          <p:nvPr>
            <p:ph type="sldNum" sz="quarter" idx="5"/>
          </p:nvPr>
        </p:nvSpPr>
        <p:spPr/>
        <p:txBody>
          <a:bodyPr/>
          <a:lstStyle/>
          <a:p>
            <a:fld id="{01C2408D-71E6-924A-9EFB-C5B6B0DB3BE4}" type="slidenum">
              <a:rPr lang="en-US" smtClean="0"/>
              <a:t>6</a:t>
            </a:fld>
            <a:endParaRPr lang="en-US"/>
          </a:p>
        </p:txBody>
      </p:sp>
    </p:spTree>
    <p:extLst>
      <p:ext uri="{BB962C8B-B14F-4D97-AF65-F5344CB8AC3E}">
        <p14:creationId xmlns:p14="http://schemas.microsoft.com/office/powerpoint/2010/main" val="4079128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sources of data: </a:t>
            </a:r>
          </a:p>
          <a:p>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Our first dataset was primary data that We collected on pharmacy staffing and hours of operations on Weekdays, Saturdays, and Sunday through successfully surveying 87% of pharmacies in Vermont during the Fall of 2023.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Our population data set came from the US Census Bureau and included total population at the town level as well as town </a:t>
            </a:r>
            <a:r>
              <a:rPr lang="en-US" dirty="0" err="1"/>
              <a:t>classifcations</a:t>
            </a:r>
            <a:r>
              <a:rPr lang="en-US" dirty="0"/>
              <a:t> as metro, micro, and rural</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Using the python </a:t>
            </a:r>
            <a:r>
              <a:rPr lang="en-US" dirty="0" err="1"/>
              <a:t>packacge</a:t>
            </a:r>
            <a:r>
              <a:rPr lang="en-US" dirty="0"/>
              <a:t> </a:t>
            </a:r>
            <a:r>
              <a:rPr lang="en-US" dirty="0" err="1"/>
              <a:t>OSMnX</a:t>
            </a:r>
            <a:r>
              <a:rPr lang="en-US" dirty="0"/>
              <a:t> allowed us to pull the road network data from our study area into our analysis. And what this allowed us to do was gather speed limit data and travel distances, which were then used to derive travel times ultimately informing the travel times from our pharmacy locations.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Applied the E2SFCA method in a temporally </a:t>
            </a:r>
            <a:r>
              <a:rPr lang="en-US" dirty="0" err="1"/>
              <a:t>explit</a:t>
            </a:r>
            <a:r>
              <a:rPr lang="en-US" dirty="0"/>
              <a:t> manner, meaning we ran the model for every hour between 7am and 10pm on each day. And we did this in the </a:t>
            </a:r>
            <a:r>
              <a:rPr lang="en-US" dirty="0" err="1"/>
              <a:t>CyberGisX-jupyter</a:t>
            </a:r>
            <a:r>
              <a:rPr lang="en-US" dirty="0"/>
              <a:t> cyber </a:t>
            </a:r>
            <a:r>
              <a:rPr lang="en-US" dirty="0" err="1"/>
              <a:t>infrastrcutre</a:t>
            </a:r>
            <a:r>
              <a:rPr lang="en-US" dirty="0"/>
              <a:t>, </a:t>
            </a:r>
            <a:r>
              <a:rPr lang="en-US" dirty="0" err="1"/>
              <a:t>wehre</a:t>
            </a:r>
            <a:r>
              <a:rPr lang="en-US" dirty="0"/>
              <a:t> we actually </a:t>
            </a:r>
            <a:r>
              <a:rPr lang="en-US" dirty="0" err="1"/>
              <a:t>adpapted</a:t>
            </a:r>
            <a:r>
              <a:rPr lang="en-US" dirty="0"/>
              <a:t> and extended the code from a former spatial accessibility study of Covid-19 healthcare resources in Illinois during the pandemic by Kang et 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 relative values with scores for multiple hours in the day and days of the week</a:t>
            </a:r>
          </a:p>
        </p:txBody>
      </p:sp>
      <p:sp>
        <p:nvSpPr>
          <p:cNvPr id="4" name="Slide Number Placeholder 3"/>
          <p:cNvSpPr>
            <a:spLocks noGrp="1"/>
          </p:cNvSpPr>
          <p:nvPr>
            <p:ph type="sldNum" sz="quarter" idx="5"/>
          </p:nvPr>
        </p:nvSpPr>
        <p:spPr/>
        <p:txBody>
          <a:bodyPr/>
          <a:lstStyle/>
          <a:p>
            <a:fld id="{01C2408D-71E6-924A-9EFB-C5B6B0DB3BE4}" type="slidenum">
              <a:rPr lang="en-US" smtClean="0"/>
              <a:t>7</a:t>
            </a:fld>
            <a:endParaRPr lang="en-US"/>
          </a:p>
        </p:txBody>
      </p:sp>
    </p:spTree>
    <p:extLst>
      <p:ext uri="{BB962C8B-B14F-4D97-AF65-F5344CB8AC3E}">
        <p14:creationId xmlns:p14="http://schemas.microsoft.com/office/powerpoint/2010/main" val="1462672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ran the model on weekdays during a time when all pharmacies are open, which represents a period of maximum accessibility,  we saw that … . When we quantified these </a:t>
            </a:r>
            <a:r>
              <a:rPr lang="en-US" dirty="0" err="1"/>
              <a:t>diffeernces</a:t>
            </a:r>
            <a:r>
              <a:rPr lang="en-US" dirty="0"/>
              <a:t>, we found that micropolitan towns only had 3% lower mean accessibility, while rural towns experienced a 20% decrease in mean accessibility.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1C2408D-71E6-924A-9EFB-C5B6B0DB3BE4}" type="slidenum">
              <a:rPr lang="en-US" smtClean="0"/>
              <a:t>9</a:t>
            </a:fld>
            <a:endParaRPr lang="en-US"/>
          </a:p>
        </p:txBody>
      </p:sp>
    </p:spTree>
    <p:extLst>
      <p:ext uri="{BB962C8B-B14F-4D97-AF65-F5344CB8AC3E}">
        <p14:creationId xmlns:p14="http://schemas.microsoft.com/office/powerpoint/2010/main" val="793932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analyzed the temporal dimension without considering urban rural difference, we saw that there was a: </a:t>
            </a:r>
          </a:p>
          <a:p>
            <a:endParaRPr lang="en-US" dirty="0"/>
          </a:p>
          <a:p>
            <a:r>
              <a:rPr lang="en-US" dirty="0"/>
              <a:t>This figure on the right demonstrates the overall decrement in accessibility on weekends. But importantly, it also shows large swaths of areas across the state that are left with virtually no accessibility to pharmacy care on the weekends, shown by the very light areas.</a:t>
            </a:r>
          </a:p>
        </p:txBody>
      </p:sp>
      <p:sp>
        <p:nvSpPr>
          <p:cNvPr id="4" name="Slide Number Placeholder 3"/>
          <p:cNvSpPr>
            <a:spLocks noGrp="1"/>
          </p:cNvSpPr>
          <p:nvPr>
            <p:ph type="sldNum" sz="quarter" idx="5"/>
          </p:nvPr>
        </p:nvSpPr>
        <p:spPr/>
        <p:txBody>
          <a:bodyPr/>
          <a:lstStyle/>
          <a:p>
            <a:fld id="{01C2408D-71E6-924A-9EFB-C5B6B0DB3BE4}" type="slidenum">
              <a:rPr lang="en-US" smtClean="0"/>
              <a:t>10</a:t>
            </a:fld>
            <a:endParaRPr lang="en-US"/>
          </a:p>
        </p:txBody>
      </p:sp>
    </p:spTree>
    <p:extLst>
      <p:ext uri="{BB962C8B-B14F-4D97-AF65-F5344CB8AC3E}">
        <p14:creationId xmlns:p14="http://schemas.microsoft.com/office/powerpoint/2010/main" val="726395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A8CB63-AD65-4C4B-9924-EC45C0B52464}" type="datetimeFigureOut">
              <a:rPr lang="en-US" smtClean="0"/>
              <a:t>4/18/24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512E8-3D6E-B648-9889-992526F90D74}" type="slidenum">
              <a:rPr lang="en-US" smtClean="0"/>
              <a:t>‹#›</a:t>
            </a:fld>
            <a:endParaRPr lang="en-US"/>
          </a:p>
        </p:txBody>
      </p:sp>
    </p:spTree>
    <p:extLst>
      <p:ext uri="{BB962C8B-B14F-4D97-AF65-F5344CB8AC3E}">
        <p14:creationId xmlns:p14="http://schemas.microsoft.com/office/powerpoint/2010/main" val="2296899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A8CB63-AD65-4C4B-9924-EC45C0B52464}" type="datetimeFigureOut">
              <a:rPr lang="en-US" smtClean="0"/>
              <a:t>4/18/24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512E8-3D6E-B648-9889-992526F90D74}" type="slidenum">
              <a:rPr lang="en-US" smtClean="0"/>
              <a:t>‹#›</a:t>
            </a:fld>
            <a:endParaRPr lang="en-US"/>
          </a:p>
        </p:txBody>
      </p:sp>
    </p:spTree>
    <p:extLst>
      <p:ext uri="{BB962C8B-B14F-4D97-AF65-F5344CB8AC3E}">
        <p14:creationId xmlns:p14="http://schemas.microsoft.com/office/powerpoint/2010/main" val="1437828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A8CB63-AD65-4C4B-9924-EC45C0B52464}" type="datetimeFigureOut">
              <a:rPr lang="en-US" smtClean="0"/>
              <a:t>4/18/24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512E8-3D6E-B648-9889-992526F90D74}" type="slidenum">
              <a:rPr lang="en-US" smtClean="0"/>
              <a:t>‹#›</a:t>
            </a:fld>
            <a:endParaRPr lang="en-US"/>
          </a:p>
        </p:txBody>
      </p:sp>
    </p:spTree>
    <p:extLst>
      <p:ext uri="{BB962C8B-B14F-4D97-AF65-F5344CB8AC3E}">
        <p14:creationId xmlns:p14="http://schemas.microsoft.com/office/powerpoint/2010/main" val="649642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A8CB63-AD65-4C4B-9924-EC45C0B52464}" type="datetimeFigureOut">
              <a:rPr lang="en-US" smtClean="0"/>
              <a:t>4/18/24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512E8-3D6E-B648-9889-992526F90D74}" type="slidenum">
              <a:rPr lang="en-US" smtClean="0"/>
              <a:t>‹#›</a:t>
            </a:fld>
            <a:endParaRPr lang="en-US"/>
          </a:p>
        </p:txBody>
      </p:sp>
    </p:spTree>
    <p:extLst>
      <p:ext uri="{BB962C8B-B14F-4D97-AF65-F5344CB8AC3E}">
        <p14:creationId xmlns:p14="http://schemas.microsoft.com/office/powerpoint/2010/main" val="1736424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8CB63-AD65-4C4B-9924-EC45C0B52464}" type="datetimeFigureOut">
              <a:rPr lang="en-US" smtClean="0"/>
              <a:t>4/18/24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512E8-3D6E-B648-9889-992526F90D74}" type="slidenum">
              <a:rPr lang="en-US" smtClean="0"/>
              <a:t>‹#›</a:t>
            </a:fld>
            <a:endParaRPr lang="en-US"/>
          </a:p>
        </p:txBody>
      </p:sp>
    </p:spTree>
    <p:extLst>
      <p:ext uri="{BB962C8B-B14F-4D97-AF65-F5344CB8AC3E}">
        <p14:creationId xmlns:p14="http://schemas.microsoft.com/office/powerpoint/2010/main" val="2025747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A8CB63-AD65-4C4B-9924-EC45C0B52464}" type="datetimeFigureOut">
              <a:rPr lang="en-US" smtClean="0"/>
              <a:t>4/18/24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2512E8-3D6E-B648-9889-992526F90D74}" type="slidenum">
              <a:rPr lang="en-US" smtClean="0"/>
              <a:t>‹#›</a:t>
            </a:fld>
            <a:endParaRPr lang="en-US"/>
          </a:p>
        </p:txBody>
      </p:sp>
    </p:spTree>
    <p:extLst>
      <p:ext uri="{BB962C8B-B14F-4D97-AF65-F5344CB8AC3E}">
        <p14:creationId xmlns:p14="http://schemas.microsoft.com/office/powerpoint/2010/main" val="423913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A8CB63-AD65-4C4B-9924-EC45C0B52464}" type="datetimeFigureOut">
              <a:rPr lang="en-US" smtClean="0"/>
              <a:t>4/18/24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2512E8-3D6E-B648-9889-992526F90D74}" type="slidenum">
              <a:rPr lang="en-US" smtClean="0"/>
              <a:t>‹#›</a:t>
            </a:fld>
            <a:endParaRPr lang="en-US"/>
          </a:p>
        </p:txBody>
      </p:sp>
    </p:spTree>
    <p:extLst>
      <p:ext uri="{BB962C8B-B14F-4D97-AF65-F5344CB8AC3E}">
        <p14:creationId xmlns:p14="http://schemas.microsoft.com/office/powerpoint/2010/main" val="335945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A8CB63-AD65-4C4B-9924-EC45C0B52464}" type="datetimeFigureOut">
              <a:rPr lang="en-US" smtClean="0"/>
              <a:t>4/18/24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2512E8-3D6E-B648-9889-992526F90D74}" type="slidenum">
              <a:rPr lang="en-US" smtClean="0"/>
              <a:t>‹#›</a:t>
            </a:fld>
            <a:endParaRPr lang="en-US"/>
          </a:p>
        </p:txBody>
      </p:sp>
    </p:spTree>
    <p:extLst>
      <p:ext uri="{BB962C8B-B14F-4D97-AF65-F5344CB8AC3E}">
        <p14:creationId xmlns:p14="http://schemas.microsoft.com/office/powerpoint/2010/main" val="2694724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8CB63-AD65-4C4B-9924-EC45C0B52464}" type="datetimeFigureOut">
              <a:rPr lang="en-US" smtClean="0"/>
              <a:t>4/18/24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2512E8-3D6E-B648-9889-992526F90D74}" type="slidenum">
              <a:rPr lang="en-US" smtClean="0"/>
              <a:t>‹#›</a:t>
            </a:fld>
            <a:endParaRPr lang="en-US"/>
          </a:p>
        </p:txBody>
      </p:sp>
    </p:spTree>
    <p:extLst>
      <p:ext uri="{BB962C8B-B14F-4D97-AF65-F5344CB8AC3E}">
        <p14:creationId xmlns:p14="http://schemas.microsoft.com/office/powerpoint/2010/main" val="4288546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8CB63-AD65-4C4B-9924-EC45C0B52464}" type="datetimeFigureOut">
              <a:rPr lang="en-US" smtClean="0"/>
              <a:t>4/18/24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2512E8-3D6E-B648-9889-992526F90D74}" type="slidenum">
              <a:rPr lang="en-US" smtClean="0"/>
              <a:t>‹#›</a:t>
            </a:fld>
            <a:endParaRPr lang="en-US"/>
          </a:p>
        </p:txBody>
      </p:sp>
    </p:spTree>
    <p:extLst>
      <p:ext uri="{BB962C8B-B14F-4D97-AF65-F5344CB8AC3E}">
        <p14:creationId xmlns:p14="http://schemas.microsoft.com/office/powerpoint/2010/main" val="1014273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8CB63-AD65-4C4B-9924-EC45C0B52464}" type="datetimeFigureOut">
              <a:rPr lang="en-US" smtClean="0"/>
              <a:t>4/18/24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2512E8-3D6E-B648-9889-992526F90D74}" type="slidenum">
              <a:rPr lang="en-US" smtClean="0"/>
              <a:t>‹#›</a:t>
            </a:fld>
            <a:endParaRPr lang="en-US"/>
          </a:p>
        </p:txBody>
      </p:sp>
    </p:spTree>
    <p:extLst>
      <p:ext uri="{BB962C8B-B14F-4D97-AF65-F5344CB8AC3E}">
        <p14:creationId xmlns:p14="http://schemas.microsoft.com/office/powerpoint/2010/main" val="333357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8CB63-AD65-4C4B-9924-EC45C0B52464}" type="datetimeFigureOut">
              <a:rPr lang="en-US" smtClean="0"/>
              <a:t>4/18/24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12E8-3D6E-B648-9889-992526F90D74}" type="slidenum">
              <a:rPr lang="en-US" smtClean="0"/>
              <a:t>‹#›</a:t>
            </a:fld>
            <a:endParaRPr lang="en-US"/>
          </a:p>
        </p:txBody>
      </p:sp>
    </p:spTree>
    <p:extLst>
      <p:ext uri="{BB962C8B-B14F-4D97-AF65-F5344CB8AC3E}">
        <p14:creationId xmlns:p14="http://schemas.microsoft.com/office/powerpoint/2010/main" val="3867687134"/>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6866-8730-F033-7413-C29FF5EF2F6A}"/>
              </a:ext>
            </a:extLst>
          </p:cNvPr>
          <p:cNvSpPr>
            <a:spLocks noGrp="1"/>
          </p:cNvSpPr>
          <p:nvPr>
            <p:ph type="ctrTitle"/>
          </p:nvPr>
        </p:nvSpPr>
        <p:spPr>
          <a:xfrm>
            <a:off x="1524000" y="985882"/>
            <a:ext cx="9144000" cy="2387600"/>
          </a:xfrm>
        </p:spPr>
        <p:txBody>
          <a:bodyPr>
            <a:normAutofit fontScale="90000"/>
          </a:bodyPr>
          <a:lstStyle/>
          <a:p>
            <a:r>
              <a:rPr lang="en-US" dirty="0"/>
              <a:t>Assessing the Spatio-Temporal Accessibility of Pharmacy Care in Vermont, USA</a:t>
            </a:r>
          </a:p>
        </p:txBody>
      </p:sp>
      <p:sp>
        <p:nvSpPr>
          <p:cNvPr id="3" name="Subtitle 2">
            <a:extLst>
              <a:ext uri="{FF2B5EF4-FFF2-40B4-BE49-F238E27FC236}">
                <a16:creationId xmlns:a16="http://schemas.microsoft.com/office/drawing/2014/main" id="{AF2804F9-7EE0-6353-C8D5-04B5785D227B}"/>
              </a:ext>
            </a:extLst>
          </p:cNvPr>
          <p:cNvSpPr>
            <a:spLocks noGrp="1"/>
          </p:cNvSpPr>
          <p:nvPr>
            <p:ph type="subTitle" idx="1"/>
          </p:nvPr>
        </p:nvSpPr>
        <p:spPr>
          <a:xfrm>
            <a:off x="1420515" y="4866122"/>
            <a:ext cx="9144000" cy="804332"/>
          </a:xfrm>
        </p:spPr>
        <p:txBody>
          <a:bodyPr>
            <a:normAutofit/>
          </a:bodyPr>
          <a:lstStyle/>
          <a:p>
            <a:r>
              <a:rPr lang="en-US" sz="1600" baseline="30000" dirty="0"/>
              <a:t>1</a:t>
            </a:r>
            <a:r>
              <a:rPr lang="en-US" sz="1600" dirty="0"/>
              <a:t>Department of Geography, Middlebury College</a:t>
            </a:r>
          </a:p>
          <a:p>
            <a:r>
              <a:rPr lang="en-US" sz="1600" baseline="30000" dirty="0"/>
              <a:t>2</a:t>
            </a:r>
            <a:r>
              <a:rPr lang="en-US" sz="1600" dirty="0"/>
              <a:t>Department of Geography, University of California Santa Barbara</a:t>
            </a:r>
          </a:p>
        </p:txBody>
      </p:sp>
      <p:pic>
        <p:nvPicPr>
          <p:cNvPr id="6" name="Picture 5" descr="A blue and black logo&#10;&#10;Description automatically generated">
            <a:extLst>
              <a:ext uri="{FF2B5EF4-FFF2-40B4-BE49-F238E27FC236}">
                <a16:creationId xmlns:a16="http://schemas.microsoft.com/office/drawing/2014/main" id="{F103662D-8BFD-93BE-A1B3-D144D611A9E6}"/>
              </a:ext>
            </a:extLst>
          </p:cNvPr>
          <p:cNvPicPr>
            <a:picLocks noChangeAspect="1"/>
          </p:cNvPicPr>
          <p:nvPr/>
        </p:nvPicPr>
        <p:blipFill>
          <a:blip r:embed="rId3"/>
          <a:stretch>
            <a:fillRect/>
          </a:stretch>
        </p:blipFill>
        <p:spPr>
          <a:xfrm>
            <a:off x="248210" y="5633377"/>
            <a:ext cx="2929956" cy="1111660"/>
          </a:xfrm>
          <a:prstGeom prst="rect">
            <a:avLst/>
          </a:prstGeom>
        </p:spPr>
      </p:pic>
      <p:pic>
        <p:nvPicPr>
          <p:cNvPr id="8" name="Graphic 7">
            <a:extLst>
              <a:ext uri="{FF2B5EF4-FFF2-40B4-BE49-F238E27FC236}">
                <a16:creationId xmlns:a16="http://schemas.microsoft.com/office/drawing/2014/main" id="{87754872-98F2-5576-562A-CA79F17EC7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3146" y="5745892"/>
            <a:ext cx="3022739" cy="983537"/>
          </a:xfrm>
          <a:prstGeom prst="rect">
            <a:avLst/>
          </a:prstGeom>
        </p:spPr>
      </p:pic>
      <p:sp>
        <p:nvSpPr>
          <p:cNvPr id="9" name="TextBox 8">
            <a:extLst>
              <a:ext uri="{FF2B5EF4-FFF2-40B4-BE49-F238E27FC236}">
                <a16:creationId xmlns:a16="http://schemas.microsoft.com/office/drawing/2014/main" id="{90ECCDB5-B999-7B10-8744-912144603F3F}"/>
              </a:ext>
            </a:extLst>
          </p:cNvPr>
          <p:cNvSpPr txBox="1"/>
          <p:nvPr/>
        </p:nvSpPr>
        <p:spPr>
          <a:xfrm>
            <a:off x="3422324" y="3902236"/>
            <a:ext cx="5140382" cy="400110"/>
          </a:xfrm>
          <a:prstGeom prst="rect">
            <a:avLst/>
          </a:prstGeom>
          <a:noFill/>
        </p:spPr>
        <p:txBody>
          <a:bodyPr wrap="none" rtlCol="0">
            <a:spAutoFit/>
          </a:bodyPr>
          <a:lstStyle/>
          <a:p>
            <a:r>
              <a:rPr lang="en-US" sz="2000" dirty="0"/>
              <a:t>Sam Roubin</a:t>
            </a:r>
            <a:r>
              <a:rPr lang="en-US" sz="2000" baseline="30000" dirty="0"/>
              <a:t>1</a:t>
            </a:r>
            <a:r>
              <a:rPr lang="en-US" sz="2000" dirty="0"/>
              <a:t>, Joseph Holler</a:t>
            </a:r>
            <a:r>
              <a:rPr lang="en-US" sz="2000" baseline="30000" dirty="0"/>
              <a:t>1</a:t>
            </a:r>
            <a:r>
              <a:rPr lang="en-US" sz="2000" dirty="0"/>
              <a:t>, and Peter Kedron</a:t>
            </a:r>
            <a:r>
              <a:rPr lang="en-US" sz="2000" baseline="30000" dirty="0"/>
              <a:t>2</a:t>
            </a:r>
            <a:endParaRPr lang="en-US" sz="2000" dirty="0"/>
          </a:p>
        </p:txBody>
      </p:sp>
      <p:sp>
        <p:nvSpPr>
          <p:cNvPr id="4" name="TextBox 3">
            <a:extLst>
              <a:ext uri="{FF2B5EF4-FFF2-40B4-BE49-F238E27FC236}">
                <a16:creationId xmlns:a16="http://schemas.microsoft.com/office/drawing/2014/main" id="{694A5200-8D83-9639-870F-99DAB8C84AC1}"/>
              </a:ext>
            </a:extLst>
          </p:cNvPr>
          <p:cNvSpPr txBox="1"/>
          <p:nvPr/>
        </p:nvSpPr>
        <p:spPr>
          <a:xfrm>
            <a:off x="4915970" y="6070062"/>
            <a:ext cx="2153090" cy="369332"/>
          </a:xfrm>
          <a:prstGeom prst="rect">
            <a:avLst/>
          </a:prstGeom>
          <a:noFill/>
        </p:spPr>
        <p:txBody>
          <a:bodyPr wrap="none" rtlCol="0">
            <a:spAutoFit/>
          </a:bodyPr>
          <a:lstStyle/>
          <a:p>
            <a:r>
              <a:rPr lang="en-US" dirty="0"/>
              <a:t>AAG 2024, April 16th</a:t>
            </a:r>
          </a:p>
        </p:txBody>
      </p:sp>
    </p:spTree>
    <p:extLst>
      <p:ext uri="{BB962C8B-B14F-4D97-AF65-F5344CB8AC3E}">
        <p14:creationId xmlns:p14="http://schemas.microsoft.com/office/powerpoint/2010/main" val="1101606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AA6543-06D1-FA7C-2557-69E05F968D36}"/>
              </a:ext>
            </a:extLst>
          </p:cNvPr>
          <p:cNvSpPr>
            <a:spLocks noGrp="1"/>
          </p:cNvSpPr>
          <p:nvPr>
            <p:ph type="title"/>
          </p:nvPr>
        </p:nvSpPr>
        <p:spPr>
          <a:xfrm>
            <a:off x="297828" y="398212"/>
            <a:ext cx="10515600" cy="1325563"/>
          </a:xfrm>
        </p:spPr>
        <p:txBody>
          <a:bodyPr/>
          <a:lstStyle/>
          <a:p>
            <a:r>
              <a:rPr lang="en-US" dirty="0"/>
              <a:t>Question 2: Temporal Dimension of Access</a:t>
            </a:r>
          </a:p>
        </p:txBody>
      </p:sp>
      <p:pic>
        <p:nvPicPr>
          <p:cNvPr id="2" name="Picture 6">
            <a:extLst>
              <a:ext uri="{FF2B5EF4-FFF2-40B4-BE49-F238E27FC236}">
                <a16:creationId xmlns:a16="http://schemas.microsoft.com/office/drawing/2014/main" id="{B0B5B09C-69DF-0D73-52F1-227230F48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157" y="1852471"/>
            <a:ext cx="6789128" cy="43114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0A47A0E8-3EDE-D490-DC96-0045E5248C90}"/>
              </a:ext>
            </a:extLst>
          </p:cNvPr>
          <p:cNvGraphicFramePr>
            <a:graphicFrameLocks noGrp="1"/>
          </p:cNvGraphicFramePr>
          <p:nvPr>
            <p:extLst>
              <p:ext uri="{D42A27DB-BD31-4B8C-83A1-F6EECF244321}">
                <p14:modId xmlns:p14="http://schemas.microsoft.com/office/powerpoint/2010/main" val="2433833264"/>
              </p:ext>
            </p:extLst>
          </p:nvPr>
        </p:nvGraphicFramePr>
        <p:xfrm>
          <a:off x="206284" y="4651875"/>
          <a:ext cx="4909377" cy="1512059"/>
        </p:xfrm>
        <a:graphic>
          <a:graphicData uri="http://schemas.openxmlformats.org/drawingml/2006/table">
            <a:tbl>
              <a:tblPr firstRow="1" bandRow="1">
                <a:tableStyleId>{5C22544A-7EE6-4342-B048-85BDC9FD1C3A}</a:tableStyleId>
              </a:tblPr>
              <a:tblGrid>
                <a:gridCol w="2797773">
                  <a:extLst>
                    <a:ext uri="{9D8B030D-6E8A-4147-A177-3AD203B41FA5}">
                      <a16:colId xmlns:a16="http://schemas.microsoft.com/office/drawing/2014/main" val="3801216046"/>
                    </a:ext>
                  </a:extLst>
                </a:gridCol>
                <a:gridCol w="2111604">
                  <a:extLst>
                    <a:ext uri="{9D8B030D-6E8A-4147-A177-3AD203B41FA5}">
                      <a16:colId xmlns:a16="http://schemas.microsoft.com/office/drawing/2014/main" val="4201157554"/>
                    </a:ext>
                  </a:extLst>
                </a:gridCol>
              </a:tblGrid>
              <a:tr h="414779">
                <a:tc>
                  <a:txBody>
                    <a:bodyPr/>
                    <a:lstStyle/>
                    <a:p>
                      <a:r>
                        <a:rPr lang="en-US" dirty="0"/>
                        <a:t>Day</a:t>
                      </a:r>
                    </a:p>
                  </a:txBody>
                  <a:tcPr/>
                </a:tc>
                <a:tc>
                  <a:txBody>
                    <a:bodyPr/>
                    <a:lstStyle/>
                    <a:p>
                      <a:r>
                        <a:rPr lang="en-US" dirty="0"/>
                        <a:t>Mean Accessibility</a:t>
                      </a:r>
                    </a:p>
                  </a:txBody>
                  <a:tcPr/>
                </a:tc>
                <a:extLst>
                  <a:ext uri="{0D108BD9-81ED-4DB2-BD59-A6C34878D82A}">
                    <a16:rowId xmlns:a16="http://schemas.microsoft.com/office/drawing/2014/main" val="1997578112"/>
                  </a:ext>
                </a:extLst>
              </a:tr>
              <a:tr h="322455">
                <a:tc>
                  <a:txBody>
                    <a:bodyPr/>
                    <a:lstStyle/>
                    <a:p>
                      <a:r>
                        <a:rPr lang="en-US" dirty="0"/>
                        <a:t>Weekday</a:t>
                      </a:r>
                    </a:p>
                  </a:txBody>
                  <a:tcPr/>
                </a:tc>
                <a:tc>
                  <a:txBody>
                    <a:bodyPr/>
                    <a:lstStyle/>
                    <a:p>
                      <a:r>
                        <a:rPr lang="en-US" dirty="0"/>
                        <a:t>9.3</a:t>
                      </a:r>
                    </a:p>
                  </a:txBody>
                  <a:tcPr/>
                </a:tc>
                <a:extLst>
                  <a:ext uri="{0D108BD9-81ED-4DB2-BD59-A6C34878D82A}">
                    <a16:rowId xmlns:a16="http://schemas.microsoft.com/office/drawing/2014/main" val="2482297196"/>
                  </a:ext>
                </a:extLst>
              </a:tr>
              <a:tr h="322455">
                <a:tc>
                  <a:txBody>
                    <a:bodyPr/>
                    <a:lstStyle/>
                    <a:p>
                      <a:r>
                        <a:rPr lang="en-US" dirty="0"/>
                        <a:t>Saturday</a:t>
                      </a:r>
                    </a:p>
                  </a:txBody>
                  <a:tcPr/>
                </a:tc>
                <a:tc>
                  <a:txBody>
                    <a:bodyPr/>
                    <a:lstStyle/>
                    <a:p>
                      <a:r>
                        <a:rPr lang="en-US" dirty="0"/>
                        <a:t>4.7</a:t>
                      </a:r>
                    </a:p>
                  </a:txBody>
                  <a:tcPr/>
                </a:tc>
                <a:extLst>
                  <a:ext uri="{0D108BD9-81ED-4DB2-BD59-A6C34878D82A}">
                    <a16:rowId xmlns:a16="http://schemas.microsoft.com/office/drawing/2014/main" val="635605842"/>
                  </a:ext>
                </a:extLst>
              </a:tr>
              <a:tr h="167856">
                <a:tc>
                  <a:txBody>
                    <a:bodyPr/>
                    <a:lstStyle/>
                    <a:p>
                      <a:r>
                        <a:rPr lang="en-US" dirty="0"/>
                        <a:t>Sunday </a:t>
                      </a:r>
                    </a:p>
                  </a:txBody>
                  <a:tcPr/>
                </a:tc>
                <a:tc>
                  <a:txBody>
                    <a:bodyPr/>
                    <a:lstStyle/>
                    <a:p>
                      <a:r>
                        <a:rPr lang="en-US" dirty="0"/>
                        <a:t>3.7</a:t>
                      </a:r>
                    </a:p>
                  </a:txBody>
                  <a:tcPr/>
                </a:tc>
                <a:extLst>
                  <a:ext uri="{0D108BD9-81ED-4DB2-BD59-A6C34878D82A}">
                    <a16:rowId xmlns:a16="http://schemas.microsoft.com/office/drawing/2014/main" val="1735077821"/>
                  </a:ext>
                </a:extLst>
              </a:tr>
            </a:tbl>
          </a:graphicData>
        </a:graphic>
      </p:graphicFrame>
      <p:sp>
        <p:nvSpPr>
          <p:cNvPr id="7" name="TextBox 6">
            <a:extLst>
              <a:ext uri="{FF2B5EF4-FFF2-40B4-BE49-F238E27FC236}">
                <a16:creationId xmlns:a16="http://schemas.microsoft.com/office/drawing/2014/main" id="{40A174A4-28F2-7A2D-93C5-DE79787160D1}"/>
              </a:ext>
            </a:extLst>
          </p:cNvPr>
          <p:cNvSpPr txBox="1"/>
          <p:nvPr/>
        </p:nvSpPr>
        <p:spPr>
          <a:xfrm>
            <a:off x="297828" y="1716827"/>
            <a:ext cx="4726288" cy="2677656"/>
          </a:xfrm>
          <a:prstGeom prst="rect">
            <a:avLst/>
          </a:prstGeom>
          <a:noFill/>
        </p:spPr>
        <p:txBody>
          <a:bodyPr wrap="square" rtlCol="0">
            <a:spAutoFit/>
          </a:bodyPr>
          <a:lstStyle/>
          <a:p>
            <a:pPr marL="685800" indent="-685800">
              <a:buFont typeface="Arial" panose="020B0604020202020204" pitchFamily="34" charset="0"/>
              <a:buChar char="•"/>
            </a:pPr>
            <a:r>
              <a:rPr lang="en-US" sz="2800" dirty="0"/>
              <a:t>49% and 60% decrease in mean access on Saturday and Sunday, respectively</a:t>
            </a:r>
          </a:p>
          <a:p>
            <a:pPr marL="685800" indent="-685800">
              <a:buFont typeface="Arial" panose="020B0604020202020204" pitchFamily="34" charset="0"/>
              <a:buChar char="•"/>
            </a:pPr>
            <a:r>
              <a:rPr lang="en-US" sz="2800" dirty="0"/>
              <a:t>Significant difference in mean access:  </a:t>
            </a:r>
          </a:p>
          <a:p>
            <a:r>
              <a:rPr lang="en-US" sz="2800" dirty="0"/>
              <a:t>	   (H(2) = 308.2, p &lt; 0.05)</a:t>
            </a:r>
          </a:p>
        </p:txBody>
      </p:sp>
      <p:sp>
        <p:nvSpPr>
          <p:cNvPr id="5" name="TextBox 4">
            <a:extLst>
              <a:ext uri="{FF2B5EF4-FFF2-40B4-BE49-F238E27FC236}">
                <a16:creationId xmlns:a16="http://schemas.microsoft.com/office/drawing/2014/main" id="{520F8F37-AF4B-4DF8-22EE-B5D7656AF73D}"/>
              </a:ext>
            </a:extLst>
          </p:cNvPr>
          <p:cNvSpPr txBox="1"/>
          <p:nvPr/>
        </p:nvSpPr>
        <p:spPr>
          <a:xfrm>
            <a:off x="6450492" y="6181358"/>
            <a:ext cx="4362936" cy="307777"/>
          </a:xfrm>
          <a:prstGeom prst="rect">
            <a:avLst/>
          </a:prstGeom>
          <a:noFill/>
        </p:spPr>
        <p:txBody>
          <a:bodyPr wrap="square" rtlCol="0">
            <a:spAutoFit/>
          </a:bodyPr>
          <a:lstStyle/>
          <a:p>
            <a:r>
              <a:rPr lang="en-US" sz="1400" b="1" dirty="0"/>
              <a:t>Figure 3. </a:t>
            </a:r>
            <a:r>
              <a:rPr lang="en-US" sz="1400" dirty="0"/>
              <a:t>Spatial accessibility maps by day of the week.</a:t>
            </a:r>
          </a:p>
        </p:txBody>
      </p:sp>
    </p:spTree>
    <p:extLst>
      <p:ext uri="{BB962C8B-B14F-4D97-AF65-F5344CB8AC3E}">
        <p14:creationId xmlns:p14="http://schemas.microsoft.com/office/powerpoint/2010/main" val="2969786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B3F607A9-3BB2-8D04-2080-327573D2C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1" y="1144342"/>
            <a:ext cx="8270039" cy="514305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0AA6543-06D1-FA7C-2557-69E05F968D36}"/>
              </a:ext>
            </a:extLst>
          </p:cNvPr>
          <p:cNvSpPr>
            <a:spLocks noGrp="1"/>
          </p:cNvSpPr>
          <p:nvPr>
            <p:ph type="title"/>
          </p:nvPr>
        </p:nvSpPr>
        <p:spPr>
          <a:xfrm>
            <a:off x="335904" y="113661"/>
            <a:ext cx="11665595" cy="1325563"/>
          </a:xfrm>
        </p:spPr>
        <p:txBody>
          <a:bodyPr/>
          <a:lstStyle/>
          <a:p>
            <a:r>
              <a:rPr lang="en-US" dirty="0"/>
              <a:t>Question 2: Temporal Dimension of Access Cont. </a:t>
            </a:r>
          </a:p>
        </p:txBody>
      </p:sp>
      <p:sp>
        <p:nvSpPr>
          <p:cNvPr id="3" name="TextBox 2">
            <a:extLst>
              <a:ext uri="{FF2B5EF4-FFF2-40B4-BE49-F238E27FC236}">
                <a16:creationId xmlns:a16="http://schemas.microsoft.com/office/drawing/2014/main" id="{5FF2E105-1AAA-5C39-82AE-57719D19D553}"/>
              </a:ext>
            </a:extLst>
          </p:cNvPr>
          <p:cNvSpPr txBox="1"/>
          <p:nvPr/>
        </p:nvSpPr>
        <p:spPr>
          <a:xfrm>
            <a:off x="661180" y="6133513"/>
            <a:ext cx="7455487" cy="307777"/>
          </a:xfrm>
          <a:prstGeom prst="rect">
            <a:avLst/>
          </a:prstGeom>
          <a:noFill/>
        </p:spPr>
        <p:txBody>
          <a:bodyPr wrap="square" rtlCol="0">
            <a:spAutoFit/>
          </a:bodyPr>
          <a:lstStyle/>
          <a:p>
            <a:r>
              <a:rPr lang="en-US" sz="1400" b="1" dirty="0"/>
              <a:t>Figure 4. </a:t>
            </a:r>
            <a:r>
              <a:rPr lang="en-US" sz="1400" dirty="0"/>
              <a:t>Mean spatial accessibility throughout hours of the day, broken down by days of the week. </a:t>
            </a:r>
          </a:p>
        </p:txBody>
      </p:sp>
      <p:sp>
        <p:nvSpPr>
          <p:cNvPr id="5" name="TextBox 4">
            <a:extLst>
              <a:ext uri="{FF2B5EF4-FFF2-40B4-BE49-F238E27FC236}">
                <a16:creationId xmlns:a16="http://schemas.microsoft.com/office/drawing/2014/main" id="{CE4049C1-33F7-2FF4-F7E3-C91AFC48D02C}"/>
              </a:ext>
            </a:extLst>
          </p:cNvPr>
          <p:cNvSpPr txBox="1"/>
          <p:nvPr/>
        </p:nvSpPr>
        <p:spPr>
          <a:xfrm>
            <a:off x="8128843" y="2258219"/>
            <a:ext cx="4063157" cy="1815882"/>
          </a:xfrm>
          <a:prstGeom prst="rect">
            <a:avLst/>
          </a:prstGeom>
          <a:noFill/>
        </p:spPr>
        <p:txBody>
          <a:bodyPr wrap="square" rtlCol="0">
            <a:spAutoFit/>
          </a:bodyPr>
          <a:lstStyle/>
          <a:p>
            <a:pPr marL="685800" indent="-685800">
              <a:buFont typeface="Arial" panose="020B0604020202020204" pitchFamily="34" charset="0"/>
              <a:buChar char="•"/>
            </a:pPr>
            <a:r>
              <a:rPr lang="en-US" sz="2800" dirty="0"/>
              <a:t>Extended hourly accessibility on weekdays – Earlier + later access </a:t>
            </a:r>
          </a:p>
        </p:txBody>
      </p:sp>
      <p:sp>
        <p:nvSpPr>
          <p:cNvPr id="7" name="TextBox 6">
            <a:extLst>
              <a:ext uri="{FF2B5EF4-FFF2-40B4-BE49-F238E27FC236}">
                <a16:creationId xmlns:a16="http://schemas.microsoft.com/office/drawing/2014/main" id="{64C19EB6-DB5A-BB51-0527-C03FD0695652}"/>
              </a:ext>
            </a:extLst>
          </p:cNvPr>
          <p:cNvSpPr txBox="1"/>
          <p:nvPr/>
        </p:nvSpPr>
        <p:spPr>
          <a:xfrm>
            <a:off x="2677795" y="1458633"/>
            <a:ext cx="1271586" cy="369332"/>
          </a:xfrm>
          <a:prstGeom prst="rect">
            <a:avLst/>
          </a:prstGeom>
          <a:noFill/>
        </p:spPr>
        <p:txBody>
          <a:bodyPr wrap="square" rtlCol="0">
            <a:spAutoFit/>
          </a:bodyPr>
          <a:lstStyle/>
          <a:p>
            <a:r>
              <a:rPr lang="en-US" dirty="0">
                <a:solidFill>
                  <a:schemeClr val="bg1"/>
                </a:solidFill>
              </a:rPr>
              <a:t>Weekday</a:t>
            </a:r>
          </a:p>
        </p:txBody>
      </p:sp>
      <p:sp>
        <p:nvSpPr>
          <p:cNvPr id="8" name="TextBox 7">
            <a:extLst>
              <a:ext uri="{FF2B5EF4-FFF2-40B4-BE49-F238E27FC236}">
                <a16:creationId xmlns:a16="http://schemas.microsoft.com/office/drawing/2014/main" id="{D58486B3-5F34-8F1C-4E24-F1CEE2D32817}"/>
              </a:ext>
            </a:extLst>
          </p:cNvPr>
          <p:cNvSpPr txBox="1"/>
          <p:nvPr/>
        </p:nvSpPr>
        <p:spPr>
          <a:xfrm>
            <a:off x="2791572" y="3059668"/>
            <a:ext cx="1271586" cy="369332"/>
          </a:xfrm>
          <a:prstGeom prst="rect">
            <a:avLst/>
          </a:prstGeom>
          <a:noFill/>
        </p:spPr>
        <p:txBody>
          <a:bodyPr wrap="square" rtlCol="0">
            <a:spAutoFit/>
          </a:bodyPr>
          <a:lstStyle/>
          <a:p>
            <a:r>
              <a:rPr lang="en-US" dirty="0">
                <a:solidFill>
                  <a:schemeClr val="bg1"/>
                </a:solidFill>
              </a:rPr>
              <a:t>Saturday</a:t>
            </a:r>
          </a:p>
        </p:txBody>
      </p:sp>
      <p:sp>
        <p:nvSpPr>
          <p:cNvPr id="9" name="TextBox 8">
            <a:extLst>
              <a:ext uri="{FF2B5EF4-FFF2-40B4-BE49-F238E27FC236}">
                <a16:creationId xmlns:a16="http://schemas.microsoft.com/office/drawing/2014/main" id="{402E2D4C-96EE-075D-D95F-6153E6615621}"/>
              </a:ext>
            </a:extLst>
          </p:cNvPr>
          <p:cNvSpPr txBox="1"/>
          <p:nvPr/>
        </p:nvSpPr>
        <p:spPr>
          <a:xfrm>
            <a:off x="2888086" y="3889945"/>
            <a:ext cx="1271586" cy="369332"/>
          </a:xfrm>
          <a:prstGeom prst="rect">
            <a:avLst/>
          </a:prstGeom>
          <a:noFill/>
        </p:spPr>
        <p:txBody>
          <a:bodyPr wrap="square" rtlCol="0">
            <a:spAutoFit/>
          </a:bodyPr>
          <a:lstStyle/>
          <a:p>
            <a:r>
              <a:rPr lang="en-US" dirty="0">
                <a:solidFill>
                  <a:schemeClr val="bg1"/>
                </a:solidFill>
              </a:rPr>
              <a:t>Sunday</a:t>
            </a:r>
          </a:p>
        </p:txBody>
      </p:sp>
      <p:cxnSp>
        <p:nvCxnSpPr>
          <p:cNvPr id="13" name="Straight Arrow Connector 12">
            <a:extLst>
              <a:ext uri="{FF2B5EF4-FFF2-40B4-BE49-F238E27FC236}">
                <a16:creationId xmlns:a16="http://schemas.microsoft.com/office/drawing/2014/main" id="{83240638-9B8F-E066-B0BA-FD0909D38DAD}"/>
              </a:ext>
            </a:extLst>
          </p:cNvPr>
          <p:cNvCxnSpPr>
            <a:cxnSpLocks/>
          </p:cNvCxnSpPr>
          <p:nvPr/>
        </p:nvCxnSpPr>
        <p:spPr>
          <a:xfrm flipH="1">
            <a:off x="6611613" y="4259277"/>
            <a:ext cx="789312" cy="92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8A61E5-E921-0017-D195-805A92C3218A}"/>
              </a:ext>
            </a:extLst>
          </p:cNvPr>
          <p:cNvCxnSpPr>
            <a:cxnSpLocks/>
          </p:cNvCxnSpPr>
          <p:nvPr/>
        </p:nvCxnSpPr>
        <p:spPr>
          <a:xfrm flipH="1">
            <a:off x="7571912" y="4386263"/>
            <a:ext cx="186201" cy="822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39E0F48-1B20-2E7A-218D-444907A3EA3C}"/>
              </a:ext>
            </a:extLst>
          </p:cNvPr>
          <p:cNvCxnSpPr>
            <a:cxnSpLocks/>
          </p:cNvCxnSpPr>
          <p:nvPr/>
        </p:nvCxnSpPr>
        <p:spPr>
          <a:xfrm>
            <a:off x="1284336" y="2726800"/>
            <a:ext cx="20313" cy="1347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B54655-D6D7-41D3-A37A-0FE72B1284CD}"/>
              </a:ext>
            </a:extLst>
          </p:cNvPr>
          <p:cNvCxnSpPr>
            <a:cxnSpLocks/>
          </p:cNvCxnSpPr>
          <p:nvPr/>
        </p:nvCxnSpPr>
        <p:spPr>
          <a:xfrm>
            <a:off x="1470012" y="2695072"/>
            <a:ext cx="287272" cy="1379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4B7CD84-3EA1-734B-BC8C-DCD01079355D}"/>
              </a:ext>
            </a:extLst>
          </p:cNvPr>
          <p:cNvSpPr txBox="1"/>
          <p:nvPr/>
        </p:nvSpPr>
        <p:spPr>
          <a:xfrm>
            <a:off x="7243763" y="3889945"/>
            <a:ext cx="856325" cy="369332"/>
          </a:xfrm>
          <a:prstGeom prst="rect">
            <a:avLst/>
          </a:prstGeom>
          <a:noFill/>
        </p:spPr>
        <p:txBody>
          <a:bodyPr wrap="none" rtlCol="0">
            <a:spAutoFit/>
          </a:bodyPr>
          <a:lstStyle/>
          <a:p>
            <a:r>
              <a:rPr lang="en-US" dirty="0">
                <a:solidFill>
                  <a:schemeClr val="bg1"/>
                </a:solidFill>
              </a:rPr>
              <a:t>Closing</a:t>
            </a:r>
          </a:p>
        </p:txBody>
      </p:sp>
      <p:sp>
        <p:nvSpPr>
          <p:cNvPr id="22" name="TextBox 21">
            <a:extLst>
              <a:ext uri="{FF2B5EF4-FFF2-40B4-BE49-F238E27FC236}">
                <a16:creationId xmlns:a16="http://schemas.microsoft.com/office/drawing/2014/main" id="{9128D79B-3888-86BE-ACD8-F8ADCCEFA4E0}"/>
              </a:ext>
            </a:extLst>
          </p:cNvPr>
          <p:cNvSpPr txBox="1"/>
          <p:nvPr/>
        </p:nvSpPr>
        <p:spPr>
          <a:xfrm>
            <a:off x="840144" y="2388246"/>
            <a:ext cx="888385" cy="338554"/>
          </a:xfrm>
          <a:prstGeom prst="rect">
            <a:avLst/>
          </a:prstGeom>
          <a:noFill/>
        </p:spPr>
        <p:txBody>
          <a:bodyPr wrap="none" rtlCol="0">
            <a:spAutoFit/>
          </a:bodyPr>
          <a:lstStyle/>
          <a:p>
            <a:r>
              <a:rPr lang="en-US" sz="1600" dirty="0">
                <a:solidFill>
                  <a:schemeClr val="bg1"/>
                </a:solidFill>
              </a:rPr>
              <a:t>Opening</a:t>
            </a:r>
          </a:p>
        </p:txBody>
      </p:sp>
    </p:spTree>
    <p:extLst>
      <p:ext uri="{BB962C8B-B14F-4D97-AF65-F5344CB8AC3E}">
        <p14:creationId xmlns:p14="http://schemas.microsoft.com/office/powerpoint/2010/main" val="1658570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5A2E2-708E-9D23-6061-A81B75244B8F}"/>
              </a:ext>
            </a:extLst>
          </p:cNvPr>
          <p:cNvSpPr>
            <a:spLocks noGrp="1"/>
          </p:cNvSpPr>
          <p:nvPr>
            <p:ph type="title"/>
          </p:nvPr>
        </p:nvSpPr>
        <p:spPr/>
        <p:txBody>
          <a:bodyPr/>
          <a:lstStyle/>
          <a:p>
            <a:r>
              <a:rPr lang="en-US" dirty="0"/>
              <a:t>Late-Night Accessibility</a:t>
            </a:r>
          </a:p>
        </p:txBody>
      </p:sp>
      <p:sp>
        <p:nvSpPr>
          <p:cNvPr id="3" name="Content Placeholder 2">
            <a:extLst>
              <a:ext uri="{FF2B5EF4-FFF2-40B4-BE49-F238E27FC236}">
                <a16:creationId xmlns:a16="http://schemas.microsoft.com/office/drawing/2014/main" id="{A0D13C05-CB87-DDD0-39E0-CF636D59358B}"/>
              </a:ext>
            </a:extLst>
          </p:cNvPr>
          <p:cNvSpPr>
            <a:spLocks noGrp="1"/>
          </p:cNvSpPr>
          <p:nvPr>
            <p:ph idx="1"/>
          </p:nvPr>
        </p:nvSpPr>
        <p:spPr>
          <a:xfrm>
            <a:off x="838200" y="1825625"/>
            <a:ext cx="6401586" cy="4351338"/>
          </a:xfrm>
        </p:spPr>
        <p:txBody>
          <a:bodyPr/>
          <a:lstStyle/>
          <a:p>
            <a:r>
              <a:rPr lang="en-US" dirty="0"/>
              <a:t>24-hour pharmacies provide consistent access to essential medicines</a:t>
            </a:r>
          </a:p>
          <a:p>
            <a:r>
              <a:rPr lang="en-US" dirty="0">
                <a:sym typeface="Wingdings" pitchFamily="2" charset="2"/>
              </a:rPr>
              <a:t>May more significantly impact:</a:t>
            </a:r>
          </a:p>
          <a:p>
            <a:pPr lvl="1"/>
            <a:r>
              <a:rPr lang="en-US" dirty="0">
                <a:sym typeface="Wingdings" pitchFamily="2" charset="2"/>
              </a:rPr>
              <a:t>People with chronic conditions</a:t>
            </a:r>
          </a:p>
          <a:p>
            <a:pPr lvl="1"/>
            <a:r>
              <a:rPr lang="en-US" dirty="0">
                <a:sym typeface="Wingdings" pitchFamily="2" charset="2"/>
              </a:rPr>
              <a:t>Families with children</a:t>
            </a:r>
          </a:p>
          <a:p>
            <a:pPr lvl="1"/>
            <a:r>
              <a:rPr lang="en-US" dirty="0">
                <a:sym typeface="Wingdings" pitchFamily="2" charset="2"/>
              </a:rPr>
              <a:t>People facing emergency situations</a:t>
            </a:r>
          </a:p>
          <a:p>
            <a:r>
              <a:rPr lang="en-US" dirty="0"/>
              <a:t>Zero 24-hour pharmacies in Vermont</a:t>
            </a:r>
          </a:p>
          <a:p>
            <a:pPr lvl="1"/>
            <a:r>
              <a:rPr lang="en-US" dirty="0"/>
              <a:t>Compared to 4.9% of pharmacies nationwide (</a:t>
            </a:r>
            <a:r>
              <a:rPr lang="en-US" dirty="0" err="1"/>
              <a:t>Qato</a:t>
            </a:r>
            <a:r>
              <a:rPr lang="en-US" dirty="0"/>
              <a:t> et al. 2017) </a:t>
            </a:r>
          </a:p>
          <a:p>
            <a:pPr marL="457200" lvl="1" indent="0">
              <a:buNone/>
            </a:pPr>
            <a:endParaRPr lang="en-US" dirty="0">
              <a:sym typeface="Wingdings" pitchFamily="2" charset="2"/>
            </a:endParaRPr>
          </a:p>
          <a:p>
            <a:pPr lvl="1"/>
            <a:endParaRPr lang="en-US" dirty="0"/>
          </a:p>
          <a:p>
            <a:pPr marL="457200" lvl="1" indent="0">
              <a:buNone/>
            </a:pPr>
            <a:endParaRPr lang="en-US" dirty="0"/>
          </a:p>
        </p:txBody>
      </p:sp>
      <p:pic>
        <p:nvPicPr>
          <p:cNvPr id="3078" name="Picture 6">
            <a:extLst>
              <a:ext uri="{FF2B5EF4-FFF2-40B4-BE49-F238E27FC236}">
                <a16:creationId xmlns:a16="http://schemas.microsoft.com/office/drawing/2014/main" id="{F8D12775-A187-5A13-F060-AB8C9E9592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0255" y="184872"/>
            <a:ext cx="3470419" cy="59920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68FADF8-C8AE-446E-4E2C-D41C2BDDB401}"/>
              </a:ext>
            </a:extLst>
          </p:cNvPr>
          <p:cNvSpPr txBox="1"/>
          <p:nvPr/>
        </p:nvSpPr>
        <p:spPr>
          <a:xfrm>
            <a:off x="7640755" y="6248598"/>
            <a:ext cx="4582332" cy="307777"/>
          </a:xfrm>
          <a:prstGeom prst="rect">
            <a:avLst/>
          </a:prstGeom>
          <a:noFill/>
        </p:spPr>
        <p:txBody>
          <a:bodyPr wrap="square" rtlCol="0">
            <a:spAutoFit/>
          </a:bodyPr>
          <a:lstStyle/>
          <a:p>
            <a:r>
              <a:rPr lang="en-US" sz="1400" b="1" dirty="0"/>
              <a:t>Figure 5. </a:t>
            </a:r>
            <a:r>
              <a:rPr lang="en-US" sz="1400" dirty="0"/>
              <a:t>Late night accessibility (between 10pm and 7am).</a:t>
            </a:r>
          </a:p>
        </p:txBody>
      </p:sp>
    </p:spTree>
    <p:extLst>
      <p:ext uri="{BB962C8B-B14F-4D97-AF65-F5344CB8AC3E}">
        <p14:creationId xmlns:p14="http://schemas.microsoft.com/office/powerpoint/2010/main" val="47428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58742-A55F-5655-2C0D-58E86B9F456B}"/>
              </a:ext>
            </a:extLst>
          </p:cNvPr>
          <p:cNvSpPr>
            <a:spLocks noGrp="1"/>
          </p:cNvSpPr>
          <p:nvPr>
            <p:ph type="title"/>
          </p:nvPr>
        </p:nvSpPr>
        <p:spPr>
          <a:xfrm>
            <a:off x="632206" y="279226"/>
            <a:ext cx="11189309" cy="1325563"/>
          </a:xfrm>
        </p:spPr>
        <p:txBody>
          <a:bodyPr/>
          <a:lstStyle/>
          <a:p>
            <a:r>
              <a:rPr lang="en-US" dirty="0"/>
              <a:t>Question 3: Spatiotemporal Variation in Access</a:t>
            </a:r>
          </a:p>
        </p:txBody>
      </p:sp>
      <p:sp>
        <p:nvSpPr>
          <p:cNvPr id="3" name="Content Placeholder 2">
            <a:extLst>
              <a:ext uri="{FF2B5EF4-FFF2-40B4-BE49-F238E27FC236}">
                <a16:creationId xmlns:a16="http://schemas.microsoft.com/office/drawing/2014/main" id="{29270B99-EA37-625E-B8D1-89980524222E}"/>
              </a:ext>
            </a:extLst>
          </p:cNvPr>
          <p:cNvSpPr>
            <a:spLocks noGrp="1"/>
          </p:cNvSpPr>
          <p:nvPr>
            <p:ph idx="1"/>
          </p:nvPr>
        </p:nvSpPr>
        <p:spPr>
          <a:xfrm>
            <a:off x="615778" y="1690688"/>
            <a:ext cx="5812018" cy="4351338"/>
          </a:xfrm>
        </p:spPr>
        <p:txBody>
          <a:bodyPr/>
          <a:lstStyle/>
          <a:p>
            <a:r>
              <a:rPr lang="en-US" dirty="0"/>
              <a:t>Urban-Rural accessibility differences exacerbated on Saturdays and Sundays </a:t>
            </a:r>
          </a:p>
          <a:p>
            <a:r>
              <a:rPr lang="en-US" dirty="0"/>
              <a:t>Micropolitan access greater than metropolitan on Saturdays and Sundays</a:t>
            </a:r>
          </a:p>
          <a:p>
            <a:pPr marL="0" indent="0">
              <a:buNone/>
            </a:pPr>
            <a:endParaRPr lang="en-US" dirty="0"/>
          </a:p>
        </p:txBody>
      </p:sp>
      <p:pic>
        <p:nvPicPr>
          <p:cNvPr id="5122" name="Picture 2">
            <a:extLst>
              <a:ext uri="{FF2B5EF4-FFF2-40B4-BE49-F238E27FC236}">
                <a16:creationId xmlns:a16="http://schemas.microsoft.com/office/drawing/2014/main" id="{46192BC7-643B-10D4-178D-C4ED0DAF4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861" y="1304295"/>
            <a:ext cx="5812018" cy="34239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08D63E93-817B-9882-EE9B-931E624C1441}"/>
              </a:ext>
            </a:extLst>
          </p:cNvPr>
          <p:cNvGraphicFramePr>
            <a:graphicFrameLocks noGrp="1"/>
          </p:cNvGraphicFramePr>
          <p:nvPr>
            <p:extLst>
              <p:ext uri="{D42A27DB-BD31-4B8C-83A1-F6EECF244321}">
                <p14:modId xmlns:p14="http://schemas.microsoft.com/office/powerpoint/2010/main" val="1554000133"/>
              </p:ext>
            </p:extLst>
          </p:nvPr>
        </p:nvGraphicFramePr>
        <p:xfrm>
          <a:off x="615778" y="4405864"/>
          <a:ext cx="5611083" cy="2295682"/>
        </p:xfrm>
        <a:graphic>
          <a:graphicData uri="http://schemas.openxmlformats.org/drawingml/2006/table">
            <a:tbl>
              <a:tblPr firstRow="1" bandRow="1">
                <a:tableStyleId>{5C22544A-7EE6-4342-B048-85BDC9FD1C3A}</a:tableStyleId>
              </a:tblPr>
              <a:tblGrid>
                <a:gridCol w="1287674">
                  <a:extLst>
                    <a:ext uri="{9D8B030D-6E8A-4147-A177-3AD203B41FA5}">
                      <a16:colId xmlns:a16="http://schemas.microsoft.com/office/drawing/2014/main" val="3801216046"/>
                    </a:ext>
                  </a:extLst>
                </a:gridCol>
                <a:gridCol w="1544075">
                  <a:extLst>
                    <a:ext uri="{9D8B030D-6E8A-4147-A177-3AD203B41FA5}">
                      <a16:colId xmlns:a16="http://schemas.microsoft.com/office/drawing/2014/main" val="4201157554"/>
                    </a:ext>
                  </a:extLst>
                </a:gridCol>
                <a:gridCol w="1374226">
                  <a:extLst>
                    <a:ext uri="{9D8B030D-6E8A-4147-A177-3AD203B41FA5}">
                      <a16:colId xmlns:a16="http://schemas.microsoft.com/office/drawing/2014/main" val="429199002"/>
                    </a:ext>
                  </a:extLst>
                </a:gridCol>
                <a:gridCol w="1405108">
                  <a:extLst>
                    <a:ext uri="{9D8B030D-6E8A-4147-A177-3AD203B41FA5}">
                      <a16:colId xmlns:a16="http://schemas.microsoft.com/office/drawing/2014/main" val="1755018427"/>
                    </a:ext>
                  </a:extLst>
                </a:gridCol>
              </a:tblGrid>
              <a:tr h="1105858">
                <a:tc>
                  <a:txBody>
                    <a:bodyPr/>
                    <a:lstStyle/>
                    <a:p>
                      <a:r>
                        <a:rPr lang="en-US" dirty="0"/>
                        <a:t>Town Type</a:t>
                      </a:r>
                    </a:p>
                  </a:txBody>
                  <a:tcPr/>
                </a:tc>
                <a:tc>
                  <a:txBody>
                    <a:bodyPr/>
                    <a:lstStyle/>
                    <a:p>
                      <a:r>
                        <a:rPr lang="en-US" dirty="0"/>
                        <a:t>Mean Weekday Accessibility</a:t>
                      </a:r>
                    </a:p>
                  </a:txBody>
                  <a:tcPr/>
                </a:tc>
                <a:tc>
                  <a:txBody>
                    <a:bodyPr/>
                    <a:lstStyle/>
                    <a:p>
                      <a:r>
                        <a:rPr lang="en-US" dirty="0"/>
                        <a:t>Mean Saturday</a:t>
                      </a:r>
                    </a:p>
                    <a:p>
                      <a:r>
                        <a:rPr lang="en-US" dirty="0"/>
                        <a:t>Accessibility</a:t>
                      </a:r>
                    </a:p>
                  </a:txBody>
                  <a:tcPr/>
                </a:tc>
                <a:tc>
                  <a:txBody>
                    <a:bodyPr/>
                    <a:lstStyle/>
                    <a:p>
                      <a:r>
                        <a:rPr lang="en-US" dirty="0"/>
                        <a:t>Mean Sunday Accessibility</a:t>
                      </a:r>
                    </a:p>
                  </a:txBody>
                  <a:tcPr/>
                </a:tc>
                <a:extLst>
                  <a:ext uri="{0D108BD9-81ED-4DB2-BD59-A6C34878D82A}">
                    <a16:rowId xmlns:a16="http://schemas.microsoft.com/office/drawing/2014/main" val="1997578112"/>
                  </a:ext>
                </a:extLst>
              </a:tr>
              <a:tr h="396608">
                <a:tc>
                  <a:txBody>
                    <a:bodyPr/>
                    <a:lstStyle/>
                    <a:p>
                      <a:r>
                        <a:rPr lang="en-US" dirty="0"/>
                        <a:t>Non-Rural</a:t>
                      </a:r>
                    </a:p>
                  </a:txBody>
                  <a:tcPr/>
                </a:tc>
                <a:tc>
                  <a:txBody>
                    <a:bodyPr/>
                    <a:lstStyle/>
                    <a:p>
                      <a:r>
                        <a:rPr lang="en-US" dirty="0"/>
                        <a:t>10.5</a:t>
                      </a:r>
                    </a:p>
                  </a:txBody>
                  <a:tcPr/>
                </a:tc>
                <a:tc>
                  <a:txBody>
                    <a:bodyPr/>
                    <a:lstStyle/>
                    <a:p>
                      <a:r>
                        <a:rPr lang="en-US" dirty="0"/>
                        <a:t>5.6</a:t>
                      </a:r>
                    </a:p>
                  </a:txBody>
                  <a:tcPr/>
                </a:tc>
                <a:tc>
                  <a:txBody>
                    <a:bodyPr/>
                    <a:lstStyle/>
                    <a:p>
                      <a:r>
                        <a:rPr lang="en-US" dirty="0"/>
                        <a:t>4.6</a:t>
                      </a:r>
                    </a:p>
                  </a:txBody>
                  <a:tcPr/>
                </a:tc>
                <a:extLst>
                  <a:ext uri="{0D108BD9-81ED-4DB2-BD59-A6C34878D82A}">
                    <a16:rowId xmlns:a16="http://schemas.microsoft.com/office/drawing/2014/main" val="2482297196"/>
                  </a:ext>
                </a:extLst>
              </a:tr>
              <a:tr h="396608">
                <a:tc>
                  <a:txBody>
                    <a:bodyPr/>
                    <a:lstStyle/>
                    <a:p>
                      <a:r>
                        <a:rPr lang="en-US" dirty="0"/>
                        <a:t>Rural </a:t>
                      </a:r>
                    </a:p>
                  </a:txBody>
                  <a:tcPr/>
                </a:tc>
                <a:tc>
                  <a:txBody>
                    <a:bodyPr/>
                    <a:lstStyle/>
                    <a:p>
                      <a:r>
                        <a:rPr lang="en-US" dirty="0"/>
                        <a:t>8.7</a:t>
                      </a:r>
                    </a:p>
                  </a:txBody>
                  <a:tcPr/>
                </a:tc>
                <a:tc>
                  <a:txBody>
                    <a:bodyPr/>
                    <a:lstStyle/>
                    <a:p>
                      <a:r>
                        <a:rPr lang="en-US" dirty="0"/>
                        <a:t>4.3</a:t>
                      </a:r>
                    </a:p>
                  </a:txBody>
                  <a:tcPr/>
                </a:tc>
                <a:tc>
                  <a:txBody>
                    <a:bodyPr/>
                    <a:lstStyle/>
                    <a:p>
                      <a:r>
                        <a:rPr lang="en-US" dirty="0"/>
                        <a:t>3.3</a:t>
                      </a:r>
                    </a:p>
                  </a:txBody>
                  <a:tcPr/>
                </a:tc>
                <a:extLst>
                  <a:ext uri="{0D108BD9-81ED-4DB2-BD59-A6C34878D82A}">
                    <a16:rowId xmlns:a16="http://schemas.microsoft.com/office/drawing/2014/main" val="635605842"/>
                  </a:ext>
                </a:extLst>
              </a:tr>
              <a:tr h="396608">
                <a:tc>
                  <a:txBody>
                    <a:bodyPr/>
                    <a:lstStyle/>
                    <a:p>
                      <a:r>
                        <a:rPr lang="en-US" dirty="0"/>
                        <a:t>Difference</a:t>
                      </a:r>
                    </a:p>
                  </a:txBody>
                  <a:tcPr/>
                </a:tc>
                <a:tc>
                  <a:txBody>
                    <a:bodyPr/>
                    <a:lstStyle/>
                    <a:p>
                      <a:r>
                        <a:rPr lang="en-US" dirty="0"/>
                        <a:t>17%</a:t>
                      </a:r>
                    </a:p>
                  </a:txBody>
                  <a:tcPr/>
                </a:tc>
                <a:tc>
                  <a:txBody>
                    <a:bodyPr/>
                    <a:lstStyle/>
                    <a:p>
                      <a:r>
                        <a:rPr lang="en-US" dirty="0"/>
                        <a:t>23%</a:t>
                      </a:r>
                    </a:p>
                  </a:txBody>
                  <a:tcPr/>
                </a:tc>
                <a:tc>
                  <a:txBody>
                    <a:bodyPr/>
                    <a:lstStyle/>
                    <a:p>
                      <a:r>
                        <a:rPr lang="en-US" dirty="0"/>
                        <a:t>29%</a:t>
                      </a:r>
                    </a:p>
                  </a:txBody>
                  <a:tcPr/>
                </a:tc>
                <a:extLst>
                  <a:ext uri="{0D108BD9-81ED-4DB2-BD59-A6C34878D82A}">
                    <a16:rowId xmlns:a16="http://schemas.microsoft.com/office/drawing/2014/main" val="1735077821"/>
                  </a:ext>
                </a:extLst>
              </a:tr>
            </a:tbl>
          </a:graphicData>
        </a:graphic>
      </p:graphicFrame>
      <p:sp>
        <p:nvSpPr>
          <p:cNvPr id="5" name="TextBox 4">
            <a:extLst>
              <a:ext uri="{FF2B5EF4-FFF2-40B4-BE49-F238E27FC236}">
                <a16:creationId xmlns:a16="http://schemas.microsoft.com/office/drawing/2014/main" id="{8D3F7AC5-5C68-9A5A-046D-A4158A0E5C62}"/>
              </a:ext>
            </a:extLst>
          </p:cNvPr>
          <p:cNvSpPr txBox="1"/>
          <p:nvPr/>
        </p:nvSpPr>
        <p:spPr>
          <a:xfrm>
            <a:off x="6226861" y="6239881"/>
            <a:ext cx="3843681" cy="461665"/>
          </a:xfrm>
          <a:prstGeom prst="rect">
            <a:avLst/>
          </a:prstGeom>
          <a:noFill/>
        </p:spPr>
        <p:txBody>
          <a:bodyPr wrap="none" rtlCol="0">
            <a:spAutoFit/>
          </a:bodyPr>
          <a:lstStyle/>
          <a:p>
            <a:r>
              <a:rPr lang="en-US" sz="1200" dirty="0"/>
              <a:t>*Non-rural group created by taking a weighted average of </a:t>
            </a:r>
          </a:p>
          <a:p>
            <a:r>
              <a:rPr lang="en-US" sz="1200" dirty="0"/>
              <a:t>metropolitan and micropolitan  </a:t>
            </a:r>
          </a:p>
        </p:txBody>
      </p:sp>
      <p:sp>
        <p:nvSpPr>
          <p:cNvPr id="7" name="TextBox 6">
            <a:extLst>
              <a:ext uri="{FF2B5EF4-FFF2-40B4-BE49-F238E27FC236}">
                <a16:creationId xmlns:a16="http://schemas.microsoft.com/office/drawing/2014/main" id="{AF005952-8424-4A6F-4EF6-BC0D8496FAB6}"/>
              </a:ext>
            </a:extLst>
          </p:cNvPr>
          <p:cNvSpPr txBox="1"/>
          <p:nvPr/>
        </p:nvSpPr>
        <p:spPr>
          <a:xfrm>
            <a:off x="6661587" y="4791546"/>
            <a:ext cx="5143500" cy="461665"/>
          </a:xfrm>
          <a:prstGeom prst="rect">
            <a:avLst/>
          </a:prstGeom>
          <a:noFill/>
        </p:spPr>
        <p:txBody>
          <a:bodyPr wrap="square" rtlCol="0">
            <a:spAutoFit/>
          </a:bodyPr>
          <a:lstStyle/>
          <a:p>
            <a:pPr algn="ctr"/>
            <a:r>
              <a:rPr lang="en-US" sz="1200" b="1" dirty="0"/>
              <a:t>Figure 4. </a:t>
            </a:r>
            <a:r>
              <a:rPr lang="en-US" sz="1200" dirty="0"/>
              <a:t>Mean Accessibility on weekdays, Saturdays, and Sundays, broken down by metropolitan, micropolitan, and rural subdivisions. </a:t>
            </a:r>
          </a:p>
        </p:txBody>
      </p:sp>
    </p:spTree>
    <p:extLst>
      <p:ext uri="{BB962C8B-B14F-4D97-AF65-F5344CB8AC3E}">
        <p14:creationId xmlns:p14="http://schemas.microsoft.com/office/powerpoint/2010/main" val="1726591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C883E-EBEB-1D04-113C-673533857E64}"/>
              </a:ext>
            </a:extLst>
          </p:cNvPr>
          <p:cNvSpPr>
            <a:spLocks noGrp="1"/>
          </p:cNvSpPr>
          <p:nvPr>
            <p:ph type="title"/>
          </p:nvPr>
        </p:nvSpPr>
        <p:spPr>
          <a:xfrm>
            <a:off x="358182" y="-80707"/>
            <a:ext cx="10515600" cy="1325563"/>
          </a:xfrm>
        </p:spPr>
        <p:txBody>
          <a:bodyPr/>
          <a:lstStyle/>
          <a:p>
            <a:r>
              <a:rPr lang="en-US" dirty="0" err="1"/>
              <a:t>Quesition</a:t>
            </a:r>
            <a:r>
              <a:rPr lang="en-US" dirty="0"/>
              <a:t> 3: Spatiotemporal Variation Cont. </a:t>
            </a:r>
          </a:p>
        </p:txBody>
      </p:sp>
      <p:pic>
        <p:nvPicPr>
          <p:cNvPr id="4" name="pharmacy_gif_export">
            <a:extLst>
              <a:ext uri="{FF2B5EF4-FFF2-40B4-BE49-F238E27FC236}">
                <a16:creationId xmlns:a16="http://schemas.microsoft.com/office/drawing/2014/main" id="{8F87DAF8-D155-FBF5-CE2F-769ADAA945E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838200" y="1053371"/>
            <a:ext cx="10515600" cy="5534526"/>
          </a:xfrm>
          <a:prstGeom prst="rect">
            <a:avLst/>
          </a:prstGeom>
        </p:spPr>
      </p:pic>
    </p:spTree>
    <p:extLst>
      <p:ext uri="{BB962C8B-B14F-4D97-AF65-F5344CB8AC3E}">
        <p14:creationId xmlns:p14="http://schemas.microsoft.com/office/powerpoint/2010/main" val="180399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FB3D6-4A87-FCFF-2FA5-456E22DB1C9F}"/>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AE1BBCEC-A92D-E60F-13E2-7B0568548411}"/>
              </a:ext>
            </a:extLst>
          </p:cNvPr>
          <p:cNvSpPr>
            <a:spLocks noGrp="1"/>
          </p:cNvSpPr>
          <p:nvPr>
            <p:ph idx="1"/>
          </p:nvPr>
        </p:nvSpPr>
        <p:spPr>
          <a:xfrm>
            <a:off x="838200" y="1498600"/>
            <a:ext cx="7343274" cy="4805947"/>
          </a:xfrm>
        </p:spPr>
        <p:txBody>
          <a:bodyPr>
            <a:normAutofit fontScale="92500" lnSpcReduction="20000"/>
          </a:bodyPr>
          <a:lstStyle/>
          <a:p>
            <a:pPr marL="0" indent="0">
              <a:buNone/>
            </a:pPr>
            <a:r>
              <a:rPr lang="en-US" dirty="0"/>
              <a:t>1. Rural towns had lower accessibility measures to pharmacies during all temporal segments.</a:t>
            </a:r>
          </a:p>
          <a:p>
            <a:pPr marL="0" indent="0">
              <a:buNone/>
            </a:pPr>
            <a:endParaRPr lang="en-US" dirty="0"/>
          </a:p>
          <a:p>
            <a:pPr marL="0" indent="0">
              <a:buNone/>
            </a:pPr>
            <a:r>
              <a:rPr lang="en-US" dirty="0"/>
              <a:t>2. Temporal dimensions of access (particularly diminished weekend access) had a more significant impact than the rural-urban distinction on overall access to pharmacies across VT.</a:t>
            </a:r>
          </a:p>
          <a:p>
            <a:pPr marL="0" indent="0">
              <a:buNone/>
            </a:pPr>
            <a:endParaRPr lang="en-US" dirty="0"/>
          </a:p>
          <a:p>
            <a:pPr marL="0" indent="0">
              <a:buNone/>
            </a:pPr>
            <a:r>
              <a:rPr lang="en-US" dirty="0"/>
              <a:t>3. Urban-rural disparity in access was exacerbated on the weekends.</a:t>
            </a:r>
          </a:p>
          <a:p>
            <a:pPr marL="0" indent="0">
              <a:buNone/>
            </a:pPr>
            <a:endParaRPr lang="en-US" dirty="0"/>
          </a:p>
          <a:p>
            <a:pPr marL="0" indent="0">
              <a:buNone/>
            </a:pPr>
            <a:r>
              <a:rPr lang="en-US" dirty="0"/>
              <a:t>4. This has potentially important implications for public health planning. </a:t>
            </a:r>
          </a:p>
          <a:p>
            <a:pPr marL="0" indent="0">
              <a:buNone/>
            </a:pPr>
            <a:endParaRPr lang="en-US" dirty="0"/>
          </a:p>
          <a:p>
            <a:pPr marL="0" indent="0">
              <a:buNone/>
            </a:pPr>
            <a:endParaRPr lang="en-US" dirty="0"/>
          </a:p>
          <a:p>
            <a:pPr marL="457200" lvl="1" indent="0">
              <a:buNone/>
            </a:pPr>
            <a:endParaRPr lang="en-US" dirty="0"/>
          </a:p>
        </p:txBody>
      </p:sp>
      <p:pic>
        <p:nvPicPr>
          <p:cNvPr id="5" name="Picture 2">
            <a:extLst>
              <a:ext uri="{FF2B5EF4-FFF2-40B4-BE49-F238E27FC236}">
                <a16:creationId xmlns:a16="http://schemas.microsoft.com/office/drawing/2014/main" id="{EDBA0B61-78EC-8DD1-AD8F-0A647A165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9369" y="1157841"/>
            <a:ext cx="3219074" cy="5146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745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748B6-1BD0-FC40-4B6D-4B63A300A8D4}"/>
              </a:ext>
            </a:extLst>
          </p:cNvPr>
          <p:cNvSpPr>
            <a:spLocks noGrp="1"/>
          </p:cNvSpPr>
          <p:nvPr>
            <p:ph type="title"/>
          </p:nvPr>
        </p:nvSpPr>
        <p:spPr/>
        <p:txBody>
          <a:bodyPr/>
          <a:lstStyle/>
          <a:p>
            <a:r>
              <a:rPr lang="en-US" dirty="0"/>
              <a:t>Thank you. Questions? </a:t>
            </a:r>
          </a:p>
        </p:txBody>
      </p:sp>
      <p:sp>
        <p:nvSpPr>
          <p:cNvPr id="3" name="Text Placeholder 2">
            <a:extLst>
              <a:ext uri="{FF2B5EF4-FFF2-40B4-BE49-F238E27FC236}">
                <a16:creationId xmlns:a16="http://schemas.microsoft.com/office/drawing/2014/main" id="{D67A5A98-0FF7-C7EB-145D-A039318E25DF}"/>
              </a:ext>
            </a:extLst>
          </p:cNvPr>
          <p:cNvSpPr>
            <a:spLocks noGrp="1"/>
          </p:cNvSpPr>
          <p:nvPr>
            <p:ph type="body" idx="1"/>
          </p:nvPr>
        </p:nvSpPr>
        <p:spPr/>
        <p:txBody>
          <a:bodyPr/>
          <a:lstStyle/>
          <a:p>
            <a:r>
              <a:rPr lang="en-US" dirty="0"/>
              <a:t>sroubin@middlebury.edu , </a:t>
            </a:r>
            <a:r>
              <a:rPr lang="en-US" dirty="0" err="1"/>
              <a:t>jholler@middlebury.edu</a:t>
            </a:r>
            <a:endParaRPr lang="en-US" dirty="0"/>
          </a:p>
        </p:txBody>
      </p:sp>
      <p:pic>
        <p:nvPicPr>
          <p:cNvPr id="5" name="Picture 4" descr="A blue and black logo&#10;&#10;Description automatically generated">
            <a:extLst>
              <a:ext uri="{FF2B5EF4-FFF2-40B4-BE49-F238E27FC236}">
                <a16:creationId xmlns:a16="http://schemas.microsoft.com/office/drawing/2014/main" id="{2C0E0558-16CE-CBCC-6532-AC8A3E955487}"/>
              </a:ext>
            </a:extLst>
          </p:cNvPr>
          <p:cNvPicPr>
            <a:picLocks noChangeAspect="1"/>
          </p:cNvPicPr>
          <p:nvPr/>
        </p:nvPicPr>
        <p:blipFill>
          <a:blip r:embed="rId3"/>
          <a:stretch>
            <a:fillRect/>
          </a:stretch>
        </p:blipFill>
        <p:spPr>
          <a:xfrm>
            <a:off x="844550" y="5181599"/>
            <a:ext cx="3741738" cy="1419659"/>
          </a:xfrm>
          <a:prstGeom prst="rect">
            <a:avLst/>
          </a:prstGeom>
        </p:spPr>
      </p:pic>
    </p:spTree>
    <p:extLst>
      <p:ext uri="{BB962C8B-B14F-4D97-AF65-F5344CB8AC3E}">
        <p14:creationId xmlns:p14="http://schemas.microsoft.com/office/powerpoint/2010/main" val="2443502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FF5E2AE-02D5-37D1-8739-9BCFCD6F92F3}"/>
              </a:ext>
            </a:extLst>
          </p:cNvPr>
          <p:cNvSpPr>
            <a:spLocks noGrp="1"/>
          </p:cNvSpPr>
          <p:nvPr>
            <p:ph type="title"/>
          </p:nvPr>
        </p:nvSpPr>
        <p:spPr>
          <a:xfrm>
            <a:off x="715973" y="295213"/>
            <a:ext cx="10760054" cy="1228299"/>
          </a:xfrm>
        </p:spPr>
        <p:txBody>
          <a:bodyPr>
            <a:normAutofit/>
          </a:bodyPr>
          <a:lstStyle/>
          <a:p>
            <a:r>
              <a:rPr lang="en-US" sz="4000" dirty="0"/>
              <a:t>Why does access to pharmacy care matter?</a:t>
            </a:r>
          </a:p>
        </p:txBody>
      </p:sp>
      <p:sp>
        <p:nvSpPr>
          <p:cNvPr id="12" name="Content Placeholder 2">
            <a:extLst>
              <a:ext uri="{FF2B5EF4-FFF2-40B4-BE49-F238E27FC236}">
                <a16:creationId xmlns:a16="http://schemas.microsoft.com/office/drawing/2014/main" id="{F8C5A3D8-EB33-DB86-275C-E86311F49D11}"/>
              </a:ext>
            </a:extLst>
          </p:cNvPr>
          <p:cNvSpPr>
            <a:spLocks noGrp="1"/>
          </p:cNvSpPr>
          <p:nvPr>
            <p:ph idx="1"/>
          </p:nvPr>
        </p:nvSpPr>
        <p:spPr>
          <a:xfrm>
            <a:off x="913624" y="744783"/>
            <a:ext cx="4458476" cy="5584580"/>
          </a:xfrm>
        </p:spPr>
        <p:txBody>
          <a:bodyPr anchor="ctr">
            <a:noAutofit/>
          </a:bodyPr>
          <a:lstStyle/>
          <a:p>
            <a:r>
              <a:rPr lang="en-US" dirty="0"/>
              <a:t>Increasingly important part of primary healthcare</a:t>
            </a:r>
          </a:p>
          <a:p>
            <a:pPr marL="0" indent="0">
              <a:buNone/>
            </a:pPr>
            <a:endParaRPr lang="en-US" dirty="0"/>
          </a:p>
          <a:p>
            <a:r>
              <a:rPr lang="en-US" dirty="0"/>
              <a:t>Valuable for reaching </a:t>
            </a:r>
            <a:r>
              <a:rPr lang="en-US" b="1" dirty="0"/>
              <a:t>underserved</a:t>
            </a:r>
            <a:r>
              <a:rPr lang="en-US" dirty="0"/>
              <a:t> and </a:t>
            </a:r>
            <a:r>
              <a:rPr lang="en-US" b="1" dirty="0"/>
              <a:t>rural</a:t>
            </a:r>
            <a:r>
              <a:rPr lang="en-US" dirty="0"/>
              <a:t> populations (San-Juan-Rodriguez et al., 2018; </a:t>
            </a:r>
            <a:r>
              <a:rPr lang="en-US" dirty="0" err="1"/>
              <a:t>Berenbrok</a:t>
            </a:r>
            <a:r>
              <a:rPr lang="en-US" dirty="0"/>
              <a:t> et al., 2022)</a:t>
            </a:r>
          </a:p>
        </p:txBody>
      </p:sp>
      <p:pic>
        <p:nvPicPr>
          <p:cNvPr id="13" name="Picture 12" descr="A diagram of a pharmacist&#10;&#10;Description automatically generated">
            <a:extLst>
              <a:ext uri="{FF2B5EF4-FFF2-40B4-BE49-F238E27FC236}">
                <a16:creationId xmlns:a16="http://schemas.microsoft.com/office/drawing/2014/main" id="{4AF11794-E114-92F2-268A-87585B1C3130}"/>
              </a:ext>
            </a:extLst>
          </p:cNvPr>
          <p:cNvPicPr>
            <a:picLocks noChangeAspect="1"/>
          </p:cNvPicPr>
          <p:nvPr/>
        </p:nvPicPr>
        <p:blipFill>
          <a:blip r:embed="rId3"/>
          <a:stretch>
            <a:fillRect/>
          </a:stretch>
        </p:blipFill>
        <p:spPr>
          <a:xfrm>
            <a:off x="6069907" y="1362184"/>
            <a:ext cx="5199227" cy="4667141"/>
          </a:xfrm>
          <a:prstGeom prst="rect">
            <a:avLst/>
          </a:prstGeom>
        </p:spPr>
      </p:pic>
      <p:sp>
        <p:nvSpPr>
          <p:cNvPr id="15" name="TextBox 14">
            <a:extLst>
              <a:ext uri="{FF2B5EF4-FFF2-40B4-BE49-F238E27FC236}">
                <a16:creationId xmlns:a16="http://schemas.microsoft.com/office/drawing/2014/main" id="{F8FB06F0-0881-856D-75F4-CB18061C97EB}"/>
              </a:ext>
            </a:extLst>
          </p:cNvPr>
          <p:cNvSpPr txBox="1"/>
          <p:nvPr/>
        </p:nvSpPr>
        <p:spPr>
          <a:xfrm>
            <a:off x="6440282" y="6106774"/>
            <a:ext cx="4458476" cy="577081"/>
          </a:xfrm>
          <a:prstGeom prst="rect">
            <a:avLst/>
          </a:prstGeom>
          <a:noFill/>
        </p:spPr>
        <p:txBody>
          <a:bodyPr wrap="square" rtlCol="0">
            <a:spAutoFit/>
          </a:bodyPr>
          <a:lstStyle/>
          <a:p>
            <a:pPr defTabSz="233172">
              <a:spcAft>
                <a:spcPts val="600"/>
              </a:spcAft>
            </a:pPr>
            <a:r>
              <a:rPr lang="en-US" sz="1050" kern="1200" dirty="0" err="1">
                <a:solidFill>
                  <a:schemeClr val="tx1"/>
                </a:solidFill>
                <a:latin typeface="+mn-lt"/>
                <a:ea typeface="+mn-ea"/>
                <a:cs typeface="+mn-cs"/>
              </a:rPr>
              <a:t>Elbeddini</a:t>
            </a:r>
            <a:r>
              <a:rPr lang="en-US" sz="1050" kern="1200" dirty="0">
                <a:solidFill>
                  <a:schemeClr val="tx1"/>
                </a:solidFill>
                <a:latin typeface="+mn-lt"/>
                <a:ea typeface="+mn-ea"/>
                <a:cs typeface="+mn-cs"/>
              </a:rPr>
              <a:t>, A., </a:t>
            </a:r>
            <a:r>
              <a:rPr lang="en-US" sz="1050" kern="1200" dirty="0" err="1">
                <a:solidFill>
                  <a:schemeClr val="tx1"/>
                </a:solidFill>
                <a:latin typeface="+mn-lt"/>
                <a:ea typeface="+mn-ea"/>
                <a:cs typeface="+mn-cs"/>
              </a:rPr>
              <a:t>Prabaharan</a:t>
            </a:r>
            <a:r>
              <a:rPr lang="en-US" sz="1050" kern="1200" dirty="0">
                <a:solidFill>
                  <a:schemeClr val="tx1"/>
                </a:solidFill>
                <a:latin typeface="+mn-lt"/>
                <a:ea typeface="+mn-ea"/>
                <a:cs typeface="+mn-cs"/>
              </a:rPr>
              <a:t>, T., </a:t>
            </a:r>
            <a:r>
              <a:rPr lang="en-US" sz="1050" kern="1200" dirty="0" err="1">
                <a:solidFill>
                  <a:schemeClr val="tx1"/>
                </a:solidFill>
                <a:latin typeface="+mn-lt"/>
                <a:ea typeface="+mn-ea"/>
                <a:cs typeface="+mn-cs"/>
              </a:rPr>
              <a:t>Almasalkhi</a:t>
            </a:r>
            <a:r>
              <a:rPr lang="en-US" sz="1050" kern="1200" dirty="0">
                <a:solidFill>
                  <a:schemeClr val="tx1"/>
                </a:solidFill>
                <a:latin typeface="+mn-lt"/>
                <a:ea typeface="+mn-ea"/>
                <a:cs typeface="+mn-cs"/>
              </a:rPr>
              <a:t>, S. et al. Pharmacists and COVID-19. J of Pharm Policy and </a:t>
            </a:r>
            <a:r>
              <a:rPr lang="en-US" sz="1050" kern="1200" dirty="0" err="1">
                <a:solidFill>
                  <a:schemeClr val="tx1"/>
                </a:solidFill>
                <a:latin typeface="+mn-lt"/>
                <a:ea typeface="+mn-ea"/>
                <a:cs typeface="+mn-cs"/>
              </a:rPr>
              <a:t>Pract</a:t>
            </a:r>
            <a:r>
              <a:rPr lang="en-US" sz="1050" kern="1200" dirty="0">
                <a:solidFill>
                  <a:schemeClr val="tx1"/>
                </a:solidFill>
                <a:latin typeface="+mn-lt"/>
                <a:ea typeface="+mn-ea"/>
                <a:cs typeface="+mn-cs"/>
              </a:rPr>
              <a:t> 13, 36 (2020). https://</a:t>
            </a:r>
            <a:r>
              <a:rPr lang="en-US" sz="1050" kern="1200" dirty="0" err="1">
                <a:solidFill>
                  <a:schemeClr val="tx1"/>
                </a:solidFill>
                <a:latin typeface="+mn-lt"/>
                <a:ea typeface="+mn-ea"/>
                <a:cs typeface="+mn-cs"/>
              </a:rPr>
              <a:t>doi.org</a:t>
            </a:r>
            <a:r>
              <a:rPr lang="en-US" sz="1050" kern="1200" dirty="0">
                <a:solidFill>
                  <a:schemeClr val="tx1"/>
                </a:solidFill>
                <a:latin typeface="+mn-lt"/>
                <a:ea typeface="+mn-ea"/>
                <a:cs typeface="+mn-cs"/>
              </a:rPr>
              <a:t>/10.1186/s40545-020-00241-3</a:t>
            </a:r>
            <a:endParaRPr lang="en-US" sz="1050" dirty="0"/>
          </a:p>
        </p:txBody>
      </p:sp>
    </p:spTree>
    <p:extLst>
      <p:ext uri="{BB962C8B-B14F-4D97-AF65-F5344CB8AC3E}">
        <p14:creationId xmlns:p14="http://schemas.microsoft.com/office/powerpoint/2010/main" val="1391759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C4B68-B71E-5C94-A886-61EF6370D124}"/>
              </a:ext>
            </a:extLst>
          </p:cNvPr>
          <p:cNvSpPr>
            <a:spLocks noGrp="1"/>
          </p:cNvSpPr>
          <p:nvPr>
            <p:ph type="title"/>
          </p:nvPr>
        </p:nvSpPr>
        <p:spPr>
          <a:xfrm>
            <a:off x="693304" y="2268537"/>
            <a:ext cx="10515600" cy="1060883"/>
          </a:xfrm>
        </p:spPr>
        <p:txBody>
          <a:bodyPr/>
          <a:lstStyle/>
          <a:p>
            <a:r>
              <a:rPr lang="en-US" b="1" dirty="0">
                <a:latin typeface="+mn-lt"/>
              </a:rPr>
              <a:t>Study Purpose: </a:t>
            </a:r>
          </a:p>
        </p:txBody>
      </p:sp>
      <p:sp>
        <p:nvSpPr>
          <p:cNvPr id="3" name="Text Placeholder 2">
            <a:extLst>
              <a:ext uri="{FF2B5EF4-FFF2-40B4-BE49-F238E27FC236}">
                <a16:creationId xmlns:a16="http://schemas.microsoft.com/office/drawing/2014/main" id="{93C19EC9-E300-8374-E486-A163462ECBF9}"/>
              </a:ext>
            </a:extLst>
          </p:cNvPr>
          <p:cNvSpPr>
            <a:spLocks noGrp="1"/>
          </p:cNvSpPr>
          <p:nvPr>
            <p:ph type="body" idx="1"/>
          </p:nvPr>
        </p:nvSpPr>
        <p:spPr>
          <a:xfrm>
            <a:off x="693304" y="3528581"/>
            <a:ext cx="10515600" cy="1500187"/>
          </a:xfrm>
        </p:spPr>
        <p:txBody>
          <a:bodyPr>
            <a:normAutofit/>
          </a:bodyPr>
          <a:lstStyle/>
          <a:p>
            <a:r>
              <a:rPr lang="en-US" sz="3200" dirty="0"/>
              <a:t>To understand how spatial access to pharmacy care varies temporally across Vermont, specifically focusing on identifying areas of the state with particularly limited access. </a:t>
            </a:r>
          </a:p>
        </p:txBody>
      </p:sp>
    </p:spTree>
    <p:extLst>
      <p:ext uri="{BB962C8B-B14F-4D97-AF65-F5344CB8AC3E}">
        <p14:creationId xmlns:p14="http://schemas.microsoft.com/office/powerpoint/2010/main" val="3862468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EEE550-B859-8759-85D2-EADB327BF152}"/>
              </a:ext>
            </a:extLst>
          </p:cNvPr>
          <p:cNvSpPr>
            <a:spLocks noGrp="1"/>
          </p:cNvSpPr>
          <p:nvPr>
            <p:ph type="title"/>
          </p:nvPr>
        </p:nvSpPr>
        <p:spPr>
          <a:xfrm>
            <a:off x="715651" y="-14634"/>
            <a:ext cx="10515600" cy="1325563"/>
          </a:xfrm>
        </p:spPr>
        <p:txBody>
          <a:bodyPr/>
          <a:lstStyle/>
          <a:p>
            <a:r>
              <a:rPr lang="en-US" dirty="0"/>
              <a:t>Study Area</a:t>
            </a:r>
          </a:p>
        </p:txBody>
      </p:sp>
      <p:sp>
        <p:nvSpPr>
          <p:cNvPr id="8" name="TextBox 7">
            <a:extLst>
              <a:ext uri="{FF2B5EF4-FFF2-40B4-BE49-F238E27FC236}">
                <a16:creationId xmlns:a16="http://schemas.microsoft.com/office/drawing/2014/main" id="{AC5B5BB4-8AE1-4F1F-AB83-D5F1FE054628}"/>
              </a:ext>
            </a:extLst>
          </p:cNvPr>
          <p:cNvSpPr txBox="1"/>
          <p:nvPr/>
        </p:nvSpPr>
        <p:spPr>
          <a:xfrm>
            <a:off x="838198" y="1011881"/>
            <a:ext cx="6019801" cy="2246769"/>
          </a:xfrm>
          <a:prstGeom prst="rect">
            <a:avLst/>
          </a:prstGeom>
          <a:noFill/>
        </p:spPr>
        <p:txBody>
          <a:bodyPr wrap="square" rtlCol="0">
            <a:spAutoFit/>
          </a:bodyPr>
          <a:lstStyle/>
          <a:p>
            <a:pPr marL="685800" indent="-685800">
              <a:buFont typeface="Arial" panose="020B0604020202020204" pitchFamily="34" charset="0"/>
              <a:buChar char="•"/>
            </a:pPr>
            <a:r>
              <a:rPr lang="en-US" sz="2800" dirty="0"/>
              <a:t>Highly rural and aging population</a:t>
            </a:r>
          </a:p>
          <a:p>
            <a:pPr marL="685800" indent="-685800">
              <a:buFont typeface="Arial" panose="020B0604020202020204" pitchFamily="34" charset="0"/>
              <a:buChar char="•"/>
            </a:pPr>
            <a:r>
              <a:rPr lang="en-US" sz="2800" dirty="0"/>
              <a:t>255 total municipalities</a:t>
            </a:r>
          </a:p>
          <a:p>
            <a:pPr marL="1143000" lvl="1" indent="-685800">
              <a:buFont typeface="Arial" panose="020B0604020202020204" pitchFamily="34" charset="0"/>
              <a:buChar char="•"/>
            </a:pPr>
            <a:r>
              <a:rPr lang="en-US" sz="2800" dirty="0"/>
              <a:t>35 metropolitan (1 area)</a:t>
            </a:r>
          </a:p>
          <a:p>
            <a:pPr marL="1143000" lvl="1" indent="-685800">
              <a:buFont typeface="Arial" panose="020B0604020202020204" pitchFamily="34" charset="0"/>
              <a:buChar char="•"/>
            </a:pPr>
            <a:r>
              <a:rPr lang="en-US" sz="2800" dirty="0"/>
              <a:t>48 micropolitan (4 areas)</a:t>
            </a:r>
          </a:p>
          <a:p>
            <a:pPr marL="1143000" lvl="1" indent="-685800">
              <a:buFont typeface="Arial" panose="020B0604020202020204" pitchFamily="34" charset="0"/>
              <a:buChar char="•"/>
            </a:pPr>
            <a:r>
              <a:rPr lang="en-US" sz="2800" dirty="0"/>
              <a:t>172 Rural </a:t>
            </a:r>
          </a:p>
        </p:txBody>
      </p:sp>
      <p:sp>
        <p:nvSpPr>
          <p:cNvPr id="9" name="TextBox 8">
            <a:extLst>
              <a:ext uri="{FF2B5EF4-FFF2-40B4-BE49-F238E27FC236}">
                <a16:creationId xmlns:a16="http://schemas.microsoft.com/office/drawing/2014/main" id="{72498052-7C5E-5996-4307-29D19640FB11}"/>
              </a:ext>
            </a:extLst>
          </p:cNvPr>
          <p:cNvSpPr txBox="1"/>
          <p:nvPr/>
        </p:nvSpPr>
        <p:spPr>
          <a:xfrm>
            <a:off x="838198" y="3221409"/>
            <a:ext cx="6019801" cy="523220"/>
          </a:xfrm>
          <a:prstGeom prst="rect">
            <a:avLst/>
          </a:prstGeom>
          <a:noFill/>
        </p:spPr>
        <p:txBody>
          <a:bodyPr wrap="square" rtlCol="0">
            <a:spAutoFit/>
          </a:bodyPr>
          <a:lstStyle/>
          <a:p>
            <a:pPr marL="685800" indent="-685800">
              <a:buFont typeface="Arial" panose="020B0604020202020204" pitchFamily="34" charset="0"/>
              <a:buChar char="•"/>
            </a:pPr>
            <a:r>
              <a:rPr lang="en-US" sz="2800" dirty="0"/>
              <a:t>117 VT pharmacies, 75 Out-of-Sate </a:t>
            </a:r>
          </a:p>
        </p:txBody>
      </p:sp>
      <p:pic>
        <p:nvPicPr>
          <p:cNvPr id="1026" name="Picture 2">
            <a:extLst>
              <a:ext uri="{FF2B5EF4-FFF2-40B4-BE49-F238E27FC236}">
                <a16:creationId xmlns:a16="http://schemas.microsoft.com/office/drawing/2014/main" id="{3682000B-E79D-8910-5177-E6D0D9B13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3094" y="-84637"/>
            <a:ext cx="4135619" cy="66120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5417FC-AEEA-8F56-87EE-DDEA5F89055D}"/>
              </a:ext>
            </a:extLst>
          </p:cNvPr>
          <p:cNvSpPr txBox="1"/>
          <p:nvPr/>
        </p:nvSpPr>
        <p:spPr>
          <a:xfrm>
            <a:off x="7513093" y="6253461"/>
            <a:ext cx="4135619" cy="461665"/>
          </a:xfrm>
          <a:prstGeom prst="rect">
            <a:avLst/>
          </a:prstGeom>
          <a:noFill/>
        </p:spPr>
        <p:txBody>
          <a:bodyPr wrap="none" rtlCol="0">
            <a:spAutoFit/>
          </a:bodyPr>
          <a:lstStyle/>
          <a:p>
            <a:r>
              <a:rPr lang="en-US" sz="1200" b="1" dirty="0"/>
              <a:t>Figure 1. </a:t>
            </a:r>
            <a:r>
              <a:rPr lang="en-US" sz="1200" dirty="0"/>
              <a:t>Study area with metropolitan, micropolitan, and rural </a:t>
            </a:r>
          </a:p>
          <a:p>
            <a:pPr algn="ctr"/>
            <a:r>
              <a:rPr lang="en-US" sz="1200" dirty="0"/>
              <a:t>classifications for county subdivisions and pharmacy locations</a:t>
            </a:r>
          </a:p>
        </p:txBody>
      </p:sp>
      <p:pic>
        <p:nvPicPr>
          <p:cNvPr id="3" name="Picture 2" descr="A graph showing the age of a person&#10;&#10;Description automatically generated with medium confidence">
            <a:extLst>
              <a:ext uri="{FF2B5EF4-FFF2-40B4-BE49-F238E27FC236}">
                <a16:creationId xmlns:a16="http://schemas.microsoft.com/office/drawing/2014/main" id="{3EBBE300-5F86-6454-8832-8916323C0675}"/>
              </a:ext>
            </a:extLst>
          </p:cNvPr>
          <p:cNvPicPr>
            <a:picLocks noChangeAspect="1"/>
          </p:cNvPicPr>
          <p:nvPr/>
        </p:nvPicPr>
        <p:blipFill>
          <a:blip r:embed="rId4"/>
          <a:stretch>
            <a:fillRect/>
          </a:stretch>
        </p:blipFill>
        <p:spPr>
          <a:xfrm>
            <a:off x="1244146" y="3777885"/>
            <a:ext cx="5198693" cy="2782489"/>
          </a:xfrm>
          <a:prstGeom prst="rect">
            <a:avLst/>
          </a:prstGeom>
        </p:spPr>
      </p:pic>
    </p:spTree>
    <p:extLst>
      <p:ext uri="{BB962C8B-B14F-4D97-AF65-F5344CB8AC3E}">
        <p14:creationId xmlns:p14="http://schemas.microsoft.com/office/powerpoint/2010/main" val="113727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7757-0F99-728C-698A-CC6ABCFB6D18}"/>
              </a:ext>
            </a:extLst>
          </p:cNvPr>
          <p:cNvSpPr>
            <a:spLocks noGrp="1"/>
          </p:cNvSpPr>
          <p:nvPr>
            <p:ph type="title"/>
          </p:nvPr>
        </p:nvSpPr>
        <p:spPr/>
        <p:txBody>
          <a:bodyPr/>
          <a:lstStyle/>
          <a:p>
            <a:r>
              <a:rPr lang="en-US" dirty="0"/>
              <a:t>Research Questions</a:t>
            </a:r>
          </a:p>
        </p:txBody>
      </p:sp>
      <p:pic>
        <p:nvPicPr>
          <p:cNvPr id="5" name="Graphic 4" descr="City with solid fill">
            <a:extLst>
              <a:ext uri="{FF2B5EF4-FFF2-40B4-BE49-F238E27FC236}">
                <a16:creationId xmlns:a16="http://schemas.microsoft.com/office/drawing/2014/main" id="{822359F4-1D26-16C7-A4DE-C7DA1783B1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3926" y="1479882"/>
            <a:ext cx="1412011" cy="1412011"/>
          </a:xfrm>
          <a:prstGeom prst="rect">
            <a:avLst/>
          </a:prstGeom>
        </p:spPr>
      </p:pic>
      <p:pic>
        <p:nvPicPr>
          <p:cNvPr id="6" name="Graphic 5" descr="Clock outline">
            <a:extLst>
              <a:ext uri="{FF2B5EF4-FFF2-40B4-BE49-F238E27FC236}">
                <a16:creationId xmlns:a16="http://schemas.microsoft.com/office/drawing/2014/main" id="{F4B17A46-C11D-4E05-A780-981C91E131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927" y="3198405"/>
            <a:ext cx="1412011" cy="1412011"/>
          </a:xfrm>
          <a:prstGeom prst="rect">
            <a:avLst/>
          </a:prstGeom>
        </p:spPr>
      </p:pic>
      <p:pic>
        <p:nvPicPr>
          <p:cNvPr id="11" name="Graphic 10" descr="Clock outline">
            <a:extLst>
              <a:ext uri="{FF2B5EF4-FFF2-40B4-BE49-F238E27FC236}">
                <a16:creationId xmlns:a16="http://schemas.microsoft.com/office/drawing/2014/main" id="{A67819F2-216F-B5D8-83ED-DA9FEDFC1B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0422" y="5216588"/>
            <a:ext cx="1227011" cy="1227011"/>
          </a:xfrm>
          <a:prstGeom prst="rect">
            <a:avLst/>
          </a:prstGeom>
        </p:spPr>
      </p:pic>
      <p:pic>
        <p:nvPicPr>
          <p:cNvPr id="12" name="Graphic 11" descr="City with solid fill">
            <a:extLst>
              <a:ext uri="{FF2B5EF4-FFF2-40B4-BE49-F238E27FC236}">
                <a16:creationId xmlns:a16="http://schemas.microsoft.com/office/drawing/2014/main" id="{6E11CDC4-98FF-0ACF-ED18-D57C8F3679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7433" y="5292546"/>
            <a:ext cx="1200329" cy="1200329"/>
          </a:xfrm>
          <a:prstGeom prst="rect">
            <a:avLst/>
          </a:prstGeom>
        </p:spPr>
      </p:pic>
      <p:sp>
        <p:nvSpPr>
          <p:cNvPr id="16" name="TextBox 15">
            <a:extLst>
              <a:ext uri="{FF2B5EF4-FFF2-40B4-BE49-F238E27FC236}">
                <a16:creationId xmlns:a16="http://schemas.microsoft.com/office/drawing/2014/main" id="{1248A971-C402-B173-3350-027DDF925816}"/>
              </a:ext>
            </a:extLst>
          </p:cNvPr>
          <p:cNvSpPr txBox="1"/>
          <p:nvPr/>
        </p:nvSpPr>
        <p:spPr>
          <a:xfrm>
            <a:off x="2941720" y="1770390"/>
            <a:ext cx="8520363" cy="830997"/>
          </a:xfrm>
          <a:prstGeom prst="rect">
            <a:avLst/>
          </a:prstGeom>
          <a:noFill/>
        </p:spPr>
        <p:txBody>
          <a:bodyPr wrap="square">
            <a:spAutoFit/>
          </a:bodyPr>
          <a:lstStyle/>
          <a:p>
            <a:pPr marL="0" lvl="0" indent="0">
              <a:lnSpc>
                <a:spcPct val="100000"/>
              </a:lnSpc>
              <a:buNone/>
            </a:pPr>
            <a:r>
              <a:rPr lang="en-US" sz="2400" b="1" dirty="0"/>
              <a:t>1. </a:t>
            </a:r>
            <a:r>
              <a:rPr lang="en-US" sz="2400" dirty="0"/>
              <a:t>Do certain areas of the state exhibit particularly limited access to pharmacy care during typical business hours?</a:t>
            </a:r>
          </a:p>
        </p:txBody>
      </p:sp>
      <p:sp>
        <p:nvSpPr>
          <p:cNvPr id="18" name="TextBox 17">
            <a:extLst>
              <a:ext uri="{FF2B5EF4-FFF2-40B4-BE49-F238E27FC236}">
                <a16:creationId xmlns:a16="http://schemas.microsoft.com/office/drawing/2014/main" id="{B8D0401C-1DB8-6E1A-1438-41DFD51996A3}"/>
              </a:ext>
            </a:extLst>
          </p:cNvPr>
          <p:cNvSpPr txBox="1"/>
          <p:nvPr/>
        </p:nvSpPr>
        <p:spPr>
          <a:xfrm>
            <a:off x="2941720" y="3315493"/>
            <a:ext cx="8303794" cy="1200329"/>
          </a:xfrm>
          <a:prstGeom prst="rect">
            <a:avLst/>
          </a:prstGeom>
          <a:noFill/>
        </p:spPr>
        <p:txBody>
          <a:bodyPr wrap="square">
            <a:spAutoFit/>
          </a:bodyPr>
          <a:lstStyle/>
          <a:p>
            <a:pPr marL="0" indent="0">
              <a:buNone/>
            </a:pPr>
            <a:r>
              <a:rPr lang="en-US" sz="2400" b="1" dirty="0"/>
              <a:t>2. </a:t>
            </a:r>
            <a:r>
              <a:rPr lang="en-US" sz="2400" dirty="0"/>
              <a:t>How does the accessibility to pharmacies fluctuate across different temporal segments of the day, various days of the week, or combinations of these temporal dimensions?</a:t>
            </a:r>
          </a:p>
        </p:txBody>
      </p:sp>
      <p:sp>
        <p:nvSpPr>
          <p:cNvPr id="20" name="TextBox 19">
            <a:extLst>
              <a:ext uri="{FF2B5EF4-FFF2-40B4-BE49-F238E27FC236}">
                <a16:creationId xmlns:a16="http://schemas.microsoft.com/office/drawing/2014/main" id="{B69F95B1-1975-0742-ECC7-4BFCFA2EC19A}"/>
              </a:ext>
            </a:extLst>
          </p:cNvPr>
          <p:cNvSpPr txBox="1"/>
          <p:nvPr/>
        </p:nvSpPr>
        <p:spPr>
          <a:xfrm>
            <a:off x="2941721" y="5229928"/>
            <a:ext cx="8520362" cy="1200329"/>
          </a:xfrm>
          <a:prstGeom prst="rect">
            <a:avLst/>
          </a:prstGeom>
          <a:noFill/>
        </p:spPr>
        <p:txBody>
          <a:bodyPr wrap="square">
            <a:spAutoFit/>
          </a:bodyPr>
          <a:lstStyle/>
          <a:p>
            <a:pPr marL="0" indent="0">
              <a:buNone/>
            </a:pPr>
            <a:r>
              <a:rPr lang="en-US" sz="2400" b="1" dirty="0"/>
              <a:t>3. </a:t>
            </a:r>
            <a:r>
              <a:rPr lang="en-US" sz="2400" dirty="0"/>
              <a:t>Presuming that we have observed differences in pharmacy accessibility in rural areas, are spatial differences in access exacerbated outside of conventional business hours?</a:t>
            </a:r>
          </a:p>
        </p:txBody>
      </p:sp>
    </p:spTree>
    <p:extLst>
      <p:ext uri="{BB962C8B-B14F-4D97-AF65-F5344CB8AC3E}">
        <p14:creationId xmlns:p14="http://schemas.microsoft.com/office/powerpoint/2010/main" val="3166678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99F91-CE11-C214-E8E4-E96AB4AA8EC3}"/>
              </a:ext>
            </a:extLst>
          </p:cNvPr>
          <p:cNvSpPr>
            <a:spLocks noGrp="1"/>
          </p:cNvSpPr>
          <p:nvPr>
            <p:ph type="title"/>
          </p:nvPr>
        </p:nvSpPr>
        <p:spPr>
          <a:xfrm>
            <a:off x="638176" y="416002"/>
            <a:ext cx="10515600" cy="1325563"/>
          </a:xfrm>
        </p:spPr>
        <p:txBody>
          <a:bodyPr>
            <a:normAutofit/>
          </a:bodyPr>
          <a:lstStyle/>
          <a:p>
            <a:r>
              <a:rPr lang="en-US" b="1" dirty="0"/>
              <a:t>Method: E2SFCA </a:t>
            </a:r>
            <a:br>
              <a:rPr lang="en-US" b="1" dirty="0"/>
            </a:br>
            <a:r>
              <a:rPr lang="en-US" sz="2700" b="1" dirty="0"/>
              <a:t>(Enhanced 2-Step Floating Catchment Area Method)</a:t>
            </a:r>
          </a:p>
        </p:txBody>
      </p:sp>
      <p:sp>
        <p:nvSpPr>
          <p:cNvPr id="3" name="Content Placeholder 2">
            <a:extLst>
              <a:ext uri="{FF2B5EF4-FFF2-40B4-BE49-F238E27FC236}">
                <a16:creationId xmlns:a16="http://schemas.microsoft.com/office/drawing/2014/main" id="{98A34306-B51B-B8FA-2B22-B7F270ADC1E6}"/>
              </a:ext>
            </a:extLst>
          </p:cNvPr>
          <p:cNvSpPr>
            <a:spLocks noGrp="1"/>
          </p:cNvSpPr>
          <p:nvPr>
            <p:ph idx="1"/>
          </p:nvPr>
        </p:nvSpPr>
        <p:spPr>
          <a:xfrm>
            <a:off x="638176" y="2021279"/>
            <a:ext cx="5816302" cy="5079187"/>
          </a:xfrm>
        </p:spPr>
        <p:txBody>
          <a:bodyPr>
            <a:normAutofit/>
          </a:bodyPr>
          <a:lstStyle/>
          <a:p>
            <a:pPr>
              <a:lnSpc>
                <a:spcPct val="100000"/>
              </a:lnSpc>
            </a:pPr>
            <a:r>
              <a:rPr lang="en-US" sz="3000" dirty="0"/>
              <a:t>Enhanced - 2SFCA (Luo &amp; Qi, 2009) </a:t>
            </a:r>
          </a:p>
          <a:p>
            <a:pPr lvl="1">
              <a:lnSpc>
                <a:spcPct val="100000"/>
              </a:lnSpc>
            </a:pPr>
            <a:r>
              <a:rPr lang="en-US" sz="2600" dirty="0"/>
              <a:t>Supply, Demand, Human Mobility</a:t>
            </a:r>
          </a:p>
          <a:p>
            <a:pPr lvl="1">
              <a:lnSpc>
                <a:spcPct val="100000"/>
              </a:lnSpc>
            </a:pPr>
            <a:r>
              <a:rPr lang="en-US" sz="2600" b="1" dirty="0"/>
              <a:t>Step 1: </a:t>
            </a:r>
            <a:r>
              <a:rPr lang="en-US" sz="2600" dirty="0"/>
              <a:t>Service-to-population ratios within individual service catchments</a:t>
            </a:r>
          </a:p>
          <a:p>
            <a:pPr lvl="1">
              <a:lnSpc>
                <a:spcPct val="100000"/>
              </a:lnSpc>
            </a:pPr>
            <a:r>
              <a:rPr lang="en-US" sz="2600" b="1" dirty="0"/>
              <a:t>Step 2: </a:t>
            </a:r>
            <a:r>
              <a:rPr lang="en-US" sz="2600" dirty="0"/>
              <a:t>Sum ratios within population areas</a:t>
            </a:r>
          </a:p>
          <a:p>
            <a:pPr lvl="1">
              <a:lnSpc>
                <a:spcPct val="100000"/>
              </a:lnSpc>
            </a:pPr>
            <a:r>
              <a:rPr lang="en-US" sz="2600" dirty="0"/>
              <a:t>Accounts for varying distances within a catchment area</a:t>
            </a:r>
          </a:p>
          <a:p>
            <a:pPr marL="457200" lvl="1" indent="0">
              <a:lnSpc>
                <a:spcPct val="150000"/>
              </a:lnSpc>
              <a:buNone/>
            </a:pPr>
            <a:endParaRPr lang="en-US" dirty="0"/>
          </a:p>
          <a:p>
            <a:pPr lvl="1">
              <a:lnSpc>
                <a:spcPct val="150000"/>
              </a:lnSpc>
            </a:pPr>
            <a:endParaRPr lang="en-US" dirty="0"/>
          </a:p>
          <a:p>
            <a:pPr lvl="1">
              <a:lnSpc>
                <a:spcPct val="150000"/>
              </a:lnSpc>
            </a:pPr>
            <a:endParaRPr lang="en-US" dirty="0"/>
          </a:p>
          <a:p>
            <a:pPr marL="457200" lvl="1" indent="0">
              <a:lnSpc>
                <a:spcPct val="150000"/>
              </a:lnSpc>
              <a:buNone/>
            </a:pPr>
            <a:endParaRPr lang="en-US" dirty="0"/>
          </a:p>
          <a:p>
            <a:pPr lvl="1">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p:txBody>
      </p:sp>
      <p:pic>
        <p:nvPicPr>
          <p:cNvPr id="5" name="Picture 4" descr="A close-up of a map&#10;&#10;Description automatically generated">
            <a:extLst>
              <a:ext uri="{FF2B5EF4-FFF2-40B4-BE49-F238E27FC236}">
                <a16:creationId xmlns:a16="http://schemas.microsoft.com/office/drawing/2014/main" id="{51903E02-71C8-DF29-46CE-9208AA23068E}"/>
              </a:ext>
            </a:extLst>
          </p:cNvPr>
          <p:cNvPicPr>
            <a:picLocks noChangeAspect="1"/>
          </p:cNvPicPr>
          <p:nvPr/>
        </p:nvPicPr>
        <p:blipFill>
          <a:blip r:embed="rId3"/>
          <a:stretch>
            <a:fillRect/>
          </a:stretch>
        </p:blipFill>
        <p:spPr>
          <a:xfrm>
            <a:off x="6487954" y="2230515"/>
            <a:ext cx="5480965" cy="3284460"/>
          </a:xfrm>
          <a:prstGeom prst="rect">
            <a:avLst/>
          </a:prstGeom>
        </p:spPr>
      </p:pic>
      <p:sp>
        <p:nvSpPr>
          <p:cNvPr id="6" name="TextBox 5">
            <a:extLst>
              <a:ext uri="{FF2B5EF4-FFF2-40B4-BE49-F238E27FC236}">
                <a16:creationId xmlns:a16="http://schemas.microsoft.com/office/drawing/2014/main" id="{30E13701-3098-726D-013F-759D55EC42D4}"/>
              </a:ext>
            </a:extLst>
          </p:cNvPr>
          <p:cNvSpPr txBox="1"/>
          <p:nvPr/>
        </p:nvSpPr>
        <p:spPr>
          <a:xfrm>
            <a:off x="8724716" y="5514975"/>
            <a:ext cx="1221616" cy="276999"/>
          </a:xfrm>
          <a:prstGeom prst="rect">
            <a:avLst/>
          </a:prstGeom>
          <a:noFill/>
        </p:spPr>
        <p:txBody>
          <a:bodyPr wrap="none" rtlCol="0">
            <a:spAutoFit/>
          </a:bodyPr>
          <a:lstStyle/>
          <a:p>
            <a:r>
              <a:rPr lang="en-US" sz="1200" dirty="0"/>
              <a:t>Kang et al., 2020</a:t>
            </a:r>
          </a:p>
        </p:txBody>
      </p:sp>
    </p:spTree>
    <p:extLst>
      <p:ext uri="{BB962C8B-B14F-4D97-AF65-F5344CB8AC3E}">
        <p14:creationId xmlns:p14="http://schemas.microsoft.com/office/powerpoint/2010/main" val="221651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DFB82BF-9195-E5EB-5667-E8F5912B8974}"/>
              </a:ext>
            </a:extLst>
          </p:cNvPr>
          <p:cNvSpPr/>
          <p:nvPr/>
        </p:nvSpPr>
        <p:spPr>
          <a:xfrm>
            <a:off x="4597616" y="3799954"/>
            <a:ext cx="3420245" cy="11352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64A53F-CE37-CEE2-9D0F-2FB4ADDCBF84}"/>
              </a:ext>
            </a:extLst>
          </p:cNvPr>
          <p:cNvSpPr>
            <a:spLocks noGrp="1"/>
          </p:cNvSpPr>
          <p:nvPr>
            <p:ph type="title"/>
          </p:nvPr>
        </p:nvSpPr>
        <p:spPr>
          <a:xfrm>
            <a:off x="838200" y="-116758"/>
            <a:ext cx="10515600" cy="1325563"/>
          </a:xfrm>
        </p:spPr>
        <p:txBody>
          <a:bodyPr/>
          <a:lstStyle/>
          <a:p>
            <a:r>
              <a:rPr lang="en-US" b="1" dirty="0"/>
              <a:t>Data and Methods</a:t>
            </a:r>
          </a:p>
        </p:txBody>
      </p:sp>
      <p:sp>
        <p:nvSpPr>
          <p:cNvPr id="4" name="Rectangle 3">
            <a:extLst>
              <a:ext uri="{FF2B5EF4-FFF2-40B4-BE49-F238E27FC236}">
                <a16:creationId xmlns:a16="http://schemas.microsoft.com/office/drawing/2014/main" id="{30503424-0D08-9D9E-86E0-1ED0EED74DFB}"/>
              </a:ext>
            </a:extLst>
          </p:cNvPr>
          <p:cNvSpPr/>
          <p:nvPr/>
        </p:nvSpPr>
        <p:spPr>
          <a:xfrm>
            <a:off x="1295034" y="1307623"/>
            <a:ext cx="2356701" cy="11217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Pharmacy Staffing</a:t>
            </a:r>
          </a:p>
          <a:p>
            <a:pPr algn="ctr"/>
            <a:r>
              <a:rPr lang="en-US" dirty="0"/>
              <a:t>(Primary Data)</a:t>
            </a:r>
          </a:p>
        </p:txBody>
      </p:sp>
      <p:sp>
        <p:nvSpPr>
          <p:cNvPr id="6" name="Rectangle 5">
            <a:extLst>
              <a:ext uri="{FF2B5EF4-FFF2-40B4-BE49-F238E27FC236}">
                <a16:creationId xmlns:a16="http://schemas.microsoft.com/office/drawing/2014/main" id="{FBF9CAEA-CD2A-5749-5588-3B6C0C19A2C6}"/>
              </a:ext>
            </a:extLst>
          </p:cNvPr>
          <p:cNvSpPr/>
          <p:nvPr/>
        </p:nvSpPr>
        <p:spPr>
          <a:xfrm>
            <a:off x="5053188" y="1274252"/>
            <a:ext cx="2356701" cy="11217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Population Data</a:t>
            </a:r>
          </a:p>
          <a:p>
            <a:pPr algn="ctr"/>
            <a:r>
              <a:rPr lang="en-US" dirty="0"/>
              <a:t>(Secondary Data)</a:t>
            </a:r>
          </a:p>
        </p:txBody>
      </p:sp>
      <p:sp>
        <p:nvSpPr>
          <p:cNvPr id="7" name="Rectangle 6">
            <a:extLst>
              <a:ext uri="{FF2B5EF4-FFF2-40B4-BE49-F238E27FC236}">
                <a16:creationId xmlns:a16="http://schemas.microsoft.com/office/drawing/2014/main" id="{82E388F7-4931-F4C3-0AB0-D3B51ED97E7E}"/>
              </a:ext>
            </a:extLst>
          </p:cNvPr>
          <p:cNvSpPr/>
          <p:nvPr/>
        </p:nvSpPr>
        <p:spPr>
          <a:xfrm>
            <a:off x="8490831" y="1274252"/>
            <a:ext cx="2356701" cy="11217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Road Network </a:t>
            </a:r>
          </a:p>
          <a:p>
            <a:pPr algn="ctr"/>
            <a:r>
              <a:rPr lang="en-US" dirty="0"/>
              <a:t>(Secondary Data)</a:t>
            </a:r>
          </a:p>
        </p:txBody>
      </p:sp>
      <p:sp>
        <p:nvSpPr>
          <p:cNvPr id="9" name="TextBox 8">
            <a:extLst>
              <a:ext uri="{FF2B5EF4-FFF2-40B4-BE49-F238E27FC236}">
                <a16:creationId xmlns:a16="http://schemas.microsoft.com/office/drawing/2014/main" id="{65508F9F-14D3-1DB4-EF6E-E219122BC914}"/>
              </a:ext>
            </a:extLst>
          </p:cNvPr>
          <p:cNvSpPr txBox="1"/>
          <p:nvPr/>
        </p:nvSpPr>
        <p:spPr>
          <a:xfrm>
            <a:off x="1617797" y="929784"/>
            <a:ext cx="1711174" cy="369332"/>
          </a:xfrm>
          <a:prstGeom prst="rect">
            <a:avLst/>
          </a:prstGeom>
          <a:noFill/>
        </p:spPr>
        <p:txBody>
          <a:bodyPr wrap="none" rtlCol="0">
            <a:spAutoFit/>
          </a:bodyPr>
          <a:lstStyle/>
          <a:p>
            <a:r>
              <a:rPr lang="en-US" b="1" dirty="0"/>
              <a:t>Supply (Service)</a:t>
            </a:r>
          </a:p>
        </p:txBody>
      </p:sp>
      <p:sp>
        <p:nvSpPr>
          <p:cNvPr id="10" name="TextBox 9">
            <a:extLst>
              <a:ext uri="{FF2B5EF4-FFF2-40B4-BE49-F238E27FC236}">
                <a16:creationId xmlns:a16="http://schemas.microsoft.com/office/drawing/2014/main" id="{8AEE4FB5-5F9F-FB66-9171-51C8E7DE8771}"/>
              </a:ext>
            </a:extLst>
          </p:cNvPr>
          <p:cNvSpPr txBox="1"/>
          <p:nvPr/>
        </p:nvSpPr>
        <p:spPr>
          <a:xfrm>
            <a:off x="5135192" y="898599"/>
            <a:ext cx="2232278" cy="369332"/>
          </a:xfrm>
          <a:prstGeom prst="rect">
            <a:avLst/>
          </a:prstGeom>
          <a:noFill/>
        </p:spPr>
        <p:txBody>
          <a:bodyPr wrap="none" rtlCol="0">
            <a:spAutoFit/>
          </a:bodyPr>
          <a:lstStyle/>
          <a:p>
            <a:r>
              <a:rPr lang="en-US" b="1" dirty="0"/>
              <a:t>Demand (Population)</a:t>
            </a:r>
          </a:p>
        </p:txBody>
      </p:sp>
      <p:sp>
        <p:nvSpPr>
          <p:cNvPr id="11" name="TextBox 10">
            <a:extLst>
              <a:ext uri="{FF2B5EF4-FFF2-40B4-BE49-F238E27FC236}">
                <a16:creationId xmlns:a16="http://schemas.microsoft.com/office/drawing/2014/main" id="{A28BF3C8-C5C6-7D95-185A-76BE5CB0EB0A}"/>
              </a:ext>
            </a:extLst>
          </p:cNvPr>
          <p:cNvSpPr txBox="1"/>
          <p:nvPr/>
        </p:nvSpPr>
        <p:spPr>
          <a:xfrm>
            <a:off x="9173692" y="907399"/>
            <a:ext cx="990977" cy="369332"/>
          </a:xfrm>
          <a:prstGeom prst="rect">
            <a:avLst/>
          </a:prstGeom>
          <a:noFill/>
        </p:spPr>
        <p:txBody>
          <a:bodyPr wrap="none" rtlCol="0">
            <a:spAutoFit/>
          </a:bodyPr>
          <a:lstStyle/>
          <a:p>
            <a:r>
              <a:rPr lang="en-US" b="1" dirty="0"/>
              <a:t>Mobility</a:t>
            </a:r>
          </a:p>
        </p:txBody>
      </p:sp>
      <p:sp>
        <p:nvSpPr>
          <p:cNvPr id="12" name="TextBox 11">
            <a:extLst>
              <a:ext uri="{FF2B5EF4-FFF2-40B4-BE49-F238E27FC236}">
                <a16:creationId xmlns:a16="http://schemas.microsoft.com/office/drawing/2014/main" id="{7FDE869C-8528-26CE-B8F3-DEB244314C71}"/>
              </a:ext>
            </a:extLst>
          </p:cNvPr>
          <p:cNvSpPr txBox="1"/>
          <p:nvPr/>
        </p:nvSpPr>
        <p:spPr>
          <a:xfrm>
            <a:off x="710129" y="2505215"/>
            <a:ext cx="3731740" cy="1200329"/>
          </a:xfrm>
          <a:prstGeom prst="rect">
            <a:avLst/>
          </a:prstGeom>
          <a:noFill/>
        </p:spPr>
        <p:txBody>
          <a:bodyPr wrap="square" rtlCol="0">
            <a:spAutoFit/>
          </a:bodyPr>
          <a:lstStyle/>
          <a:p>
            <a:pPr marL="285750" indent="-285750">
              <a:buFontTx/>
              <a:buChar char="-"/>
            </a:pPr>
            <a:r>
              <a:rPr lang="en-US" dirty="0"/>
              <a:t>Survey pharmacies in VT on staffing and hours for weekdays, Saturdays, and Sundays</a:t>
            </a:r>
          </a:p>
          <a:p>
            <a:pPr marL="285750" indent="-285750">
              <a:buFontTx/>
              <a:buChar char="-"/>
            </a:pPr>
            <a:r>
              <a:rPr lang="en-US" dirty="0"/>
              <a:t>Collected data for 87%</a:t>
            </a:r>
          </a:p>
        </p:txBody>
      </p:sp>
      <p:sp>
        <p:nvSpPr>
          <p:cNvPr id="14" name="TextBox 13">
            <a:extLst>
              <a:ext uri="{FF2B5EF4-FFF2-40B4-BE49-F238E27FC236}">
                <a16:creationId xmlns:a16="http://schemas.microsoft.com/office/drawing/2014/main" id="{36DD40ED-0CCB-3915-983F-D8ABFB2C42AA}"/>
              </a:ext>
            </a:extLst>
          </p:cNvPr>
          <p:cNvSpPr txBox="1"/>
          <p:nvPr/>
        </p:nvSpPr>
        <p:spPr>
          <a:xfrm>
            <a:off x="8270404" y="2475578"/>
            <a:ext cx="3459892" cy="923330"/>
          </a:xfrm>
          <a:prstGeom prst="rect">
            <a:avLst/>
          </a:prstGeom>
          <a:noFill/>
        </p:spPr>
        <p:txBody>
          <a:bodyPr wrap="square" rtlCol="0">
            <a:spAutoFit/>
          </a:bodyPr>
          <a:lstStyle/>
          <a:p>
            <a:pPr marL="285750" indent="-285750">
              <a:buFontTx/>
              <a:buChar char="-"/>
            </a:pPr>
            <a:r>
              <a:rPr lang="en-US" dirty="0" err="1"/>
              <a:t>OSMnX</a:t>
            </a:r>
            <a:r>
              <a:rPr lang="en-US" dirty="0"/>
              <a:t> road data</a:t>
            </a:r>
          </a:p>
          <a:p>
            <a:pPr marL="285750" indent="-285750">
              <a:buFontTx/>
              <a:buChar char="-"/>
            </a:pPr>
            <a:r>
              <a:rPr lang="en-US" dirty="0"/>
              <a:t>Speed limit data + distances </a:t>
            </a:r>
            <a:r>
              <a:rPr lang="en-US" dirty="0">
                <a:sym typeface="Wingdings" pitchFamily="2" charset="2"/>
              </a:rPr>
              <a:t> travel times </a:t>
            </a:r>
            <a:endParaRPr lang="en-US" dirty="0"/>
          </a:p>
        </p:txBody>
      </p:sp>
      <p:sp>
        <p:nvSpPr>
          <p:cNvPr id="15" name="TextBox 14">
            <a:extLst>
              <a:ext uri="{FF2B5EF4-FFF2-40B4-BE49-F238E27FC236}">
                <a16:creationId xmlns:a16="http://schemas.microsoft.com/office/drawing/2014/main" id="{1FCA35AC-1B9A-A861-294C-B12B8B78A931}"/>
              </a:ext>
            </a:extLst>
          </p:cNvPr>
          <p:cNvSpPr txBox="1"/>
          <p:nvPr/>
        </p:nvSpPr>
        <p:spPr>
          <a:xfrm>
            <a:off x="4441869" y="2471844"/>
            <a:ext cx="3731740" cy="1200329"/>
          </a:xfrm>
          <a:prstGeom prst="rect">
            <a:avLst/>
          </a:prstGeom>
          <a:noFill/>
        </p:spPr>
        <p:txBody>
          <a:bodyPr wrap="square" rtlCol="0">
            <a:spAutoFit/>
          </a:bodyPr>
          <a:lstStyle/>
          <a:p>
            <a:pPr marL="285750" indent="-285750">
              <a:buFontTx/>
              <a:buChar char="-"/>
            </a:pPr>
            <a:r>
              <a:rPr lang="en-US" dirty="0"/>
              <a:t>US Census Bureau ACS 2018-2022 </a:t>
            </a:r>
          </a:p>
          <a:p>
            <a:pPr marL="285750" indent="-285750">
              <a:buFontTx/>
              <a:buChar char="-"/>
            </a:pPr>
            <a:r>
              <a:rPr lang="en-US" dirty="0"/>
              <a:t>Total pop. at town-level </a:t>
            </a:r>
          </a:p>
          <a:p>
            <a:pPr marL="285750" indent="-285750">
              <a:buFontTx/>
              <a:buChar char="-"/>
            </a:pPr>
            <a:r>
              <a:rPr lang="en-US" dirty="0"/>
              <a:t>Town classifications as metro, micro, or rural</a:t>
            </a:r>
          </a:p>
        </p:txBody>
      </p:sp>
      <p:sp>
        <p:nvSpPr>
          <p:cNvPr id="3" name="Rectangle 2">
            <a:extLst>
              <a:ext uri="{FF2B5EF4-FFF2-40B4-BE49-F238E27FC236}">
                <a16:creationId xmlns:a16="http://schemas.microsoft.com/office/drawing/2014/main" id="{12990F98-E88A-CF78-147D-401AE64B37DF}"/>
              </a:ext>
            </a:extLst>
          </p:cNvPr>
          <p:cNvSpPr/>
          <p:nvPr/>
        </p:nvSpPr>
        <p:spPr>
          <a:xfrm>
            <a:off x="4892250" y="5836243"/>
            <a:ext cx="3108750" cy="809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Town-level Accessibility Scores</a:t>
            </a:r>
          </a:p>
          <a:p>
            <a:pPr algn="ctr"/>
            <a:r>
              <a:rPr lang="en-US" dirty="0"/>
              <a:t>(Relative Values)</a:t>
            </a:r>
          </a:p>
        </p:txBody>
      </p:sp>
      <p:sp>
        <p:nvSpPr>
          <p:cNvPr id="17" name="Down Arrow 16">
            <a:extLst>
              <a:ext uri="{FF2B5EF4-FFF2-40B4-BE49-F238E27FC236}">
                <a16:creationId xmlns:a16="http://schemas.microsoft.com/office/drawing/2014/main" id="{7044B9E3-B32F-3AD6-8B1C-FC29E21E82BE}"/>
              </a:ext>
            </a:extLst>
          </p:cNvPr>
          <p:cNvSpPr/>
          <p:nvPr/>
        </p:nvSpPr>
        <p:spPr>
          <a:xfrm>
            <a:off x="6117239" y="5023359"/>
            <a:ext cx="366995" cy="6931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3A178808-C6BC-006F-5C04-444D6A624652}"/>
              </a:ext>
            </a:extLst>
          </p:cNvPr>
          <p:cNvSpPr/>
          <p:nvPr/>
        </p:nvSpPr>
        <p:spPr>
          <a:xfrm rot="1787786">
            <a:off x="8947330" y="4057846"/>
            <a:ext cx="366995" cy="15756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0D7C1545-50C6-8574-279C-AB7E2DC2B694}"/>
              </a:ext>
            </a:extLst>
          </p:cNvPr>
          <p:cNvSpPr/>
          <p:nvPr/>
        </p:nvSpPr>
        <p:spPr>
          <a:xfrm rot="19798767">
            <a:off x="2940191" y="4125894"/>
            <a:ext cx="366995" cy="141668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8D55F48-9F71-FAB5-64A2-6A74CC264EFB}"/>
              </a:ext>
            </a:extLst>
          </p:cNvPr>
          <p:cNvSpPr txBox="1"/>
          <p:nvPr/>
        </p:nvSpPr>
        <p:spPr>
          <a:xfrm>
            <a:off x="4957501" y="3760320"/>
            <a:ext cx="2700474" cy="523220"/>
          </a:xfrm>
          <a:prstGeom prst="rect">
            <a:avLst/>
          </a:prstGeom>
          <a:noFill/>
        </p:spPr>
        <p:txBody>
          <a:bodyPr wrap="square" rtlCol="0">
            <a:spAutoFit/>
          </a:bodyPr>
          <a:lstStyle/>
          <a:p>
            <a:pPr algn="ctr"/>
            <a:r>
              <a:rPr lang="en-US" sz="2800" b="1" dirty="0"/>
              <a:t>E2SFCA</a:t>
            </a:r>
          </a:p>
        </p:txBody>
      </p:sp>
      <p:sp>
        <p:nvSpPr>
          <p:cNvPr id="8" name="TextBox 7">
            <a:extLst>
              <a:ext uri="{FF2B5EF4-FFF2-40B4-BE49-F238E27FC236}">
                <a16:creationId xmlns:a16="http://schemas.microsoft.com/office/drawing/2014/main" id="{363B62D1-E914-9D57-1E65-B730F9A0C83F}"/>
              </a:ext>
            </a:extLst>
          </p:cNvPr>
          <p:cNvSpPr txBox="1"/>
          <p:nvPr/>
        </p:nvSpPr>
        <p:spPr>
          <a:xfrm>
            <a:off x="5101612" y="4133027"/>
            <a:ext cx="2728912" cy="646331"/>
          </a:xfrm>
          <a:prstGeom prst="rect">
            <a:avLst/>
          </a:prstGeom>
          <a:noFill/>
        </p:spPr>
        <p:txBody>
          <a:bodyPr wrap="square" rtlCol="0">
            <a:spAutoFit/>
          </a:bodyPr>
          <a:lstStyle/>
          <a:p>
            <a:pPr marL="285750" indent="-285750">
              <a:buFontTx/>
              <a:buChar char="-"/>
            </a:pPr>
            <a:r>
              <a:rPr lang="en-US" dirty="0" err="1"/>
              <a:t>CyberGIS</a:t>
            </a:r>
            <a:r>
              <a:rPr lang="en-US" dirty="0"/>
              <a:t> – </a:t>
            </a:r>
            <a:r>
              <a:rPr lang="en-US" dirty="0" err="1"/>
              <a:t>Jupyter</a:t>
            </a:r>
            <a:endParaRPr lang="en-US" dirty="0"/>
          </a:p>
          <a:p>
            <a:pPr marL="285750" indent="-285750">
              <a:buFontTx/>
              <a:buChar char="-"/>
            </a:pPr>
            <a:r>
              <a:rPr lang="en-US" dirty="0"/>
              <a:t>Temporally-explicit</a:t>
            </a:r>
          </a:p>
        </p:txBody>
      </p:sp>
    </p:spTree>
    <p:extLst>
      <p:ext uri="{BB962C8B-B14F-4D97-AF65-F5344CB8AC3E}">
        <p14:creationId xmlns:p14="http://schemas.microsoft.com/office/powerpoint/2010/main" val="1680455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485CD5-E30E-6B60-018E-27D8AB65C282}"/>
              </a:ext>
            </a:extLst>
          </p:cNvPr>
          <p:cNvSpPr>
            <a:spLocks noGrp="1"/>
          </p:cNvSpPr>
          <p:nvPr>
            <p:ph type="title"/>
          </p:nvPr>
        </p:nvSpPr>
        <p:spPr/>
        <p:txBody>
          <a:bodyPr anchor="ctr">
            <a:normAutofit/>
          </a:bodyPr>
          <a:lstStyle/>
          <a:p>
            <a:pPr algn="ctr"/>
            <a:r>
              <a:rPr lang="en-US" sz="7200" b="1" dirty="0"/>
              <a:t>Results</a:t>
            </a:r>
          </a:p>
        </p:txBody>
      </p:sp>
    </p:spTree>
    <p:extLst>
      <p:ext uri="{BB962C8B-B14F-4D97-AF65-F5344CB8AC3E}">
        <p14:creationId xmlns:p14="http://schemas.microsoft.com/office/powerpoint/2010/main" val="3554509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AA6543-06D1-FA7C-2557-69E05F968D36}"/>
              </a:ext>
            </a:extLst>
          </p:cNvPr>
          <p:cNvSpPr>
            <a:spLocks noGrp="1"/>
          </p:cNvSpPr>
          <p:nvPr>
            <p:ph type="title"/>
          </p:nvPr>
        </p:nvSpPr>
        <p:spPr>
          <a:xfrm>
            <a:off x="290171" y="149006"/>
            <a:ext cx="10515600" cy="1325563"/>
          </a:xfrm>
        </p:spPr>
        <p:txBody>
          <a:bodyPr/>
          <a:lstStyle/>
          <a:p>
            <a:r>
              <a:rPr lang="en-US" dirty="0"/>
              <a:t>Question 1: Spatial Dimension</a:t>
            </a:r>
            <a:br>
              <a:rPr lang="en-US" dirty="0"/>
            </a:br>
            <a:r>
              <a:rPr lang="en-US" dirty="0"/>
              <a:t>of Access</a:t>
            </a:r>
          </a:p>
        </p:txBody>
      </p:sp>
      <p:sp>
        <p:nvSpPr>
          <p:cNvPr id="7" name="TextBox 6">
            <a:extLst>
              <a:ext uri="{FF2B5EF4-FFF2-40B4-BE49-F238E27FC236}">
                <a16:creationId xmlns:a16="http://schemas.microsoft.com/office/drawing/2014/main" id="{362A0E95-16B9-0BDA-4738-CC7C4CF8013E}"/>
              </a:ext>
            </a:extLst>
          </p:cNvPr>
          <p:cNvSpPr txBox="1"/>
          <p:nvPr/>
        </p:nvSpPr>
        <p:spPr>
          <a:xfrm>
            <a:off x="464371" y="3674143"/>
            <a:ext cx="7094910" cy="2677656"/>
          </a:xfrm>
          <a:prstGeom prst="rect">
            <a:avLst/>
          </a:prstGeom>
          <a:noFill/>
        </p:spPr>
        <p:txBody>
          <a:bodyPr wrap="square" rtlCol="0">
            <a:spAutoFit/>
          </a:bodyPr>
          <a:lstStyle/>
          <a:p>
            <a:pPr marL="685800" indent="-685800">
              <a:buFont typeface="Arial" panose="020B0604020202020204" pitchFamily="34" charset="0"/>
              <a:buChar char="•"/>
            </a:pPr>
            <a:r>
              <a:rPr lang="en-US" sz="2800" dirty="0"/>
              <a:t>Some of the highest accessibility found in metro / micro regions</a:t>
            </a:r>
          </a:p>
          <a:p>
            <a:pPr marL="685800" indent="-685800">
              <a:buFont typeface="Arial" panose="020B0604020202020204" pitchFamily="34" charset="0"/>
              <a:buChar char="•"/>
            </a:pPr>
            <a:r>
              <a:rPr lang="en-US" sz="2800" dirty="0"/>
              <a:t>3% and 20% decreased access for micro and rural towns compared to metro</a:t>
            </a:r>
          </a:p>
          <a:p>
            <a:pPr marL="685800" indent="-685800">
              <a:buFont typeface="Arial" panose="020B0604020202020204" pitchFamily="34" charset="0"/>
              <a:buChar char="•"/>
            </a:pPr>
            <a:r>
              <a:rPr lang="en-US" sz="2800" dirty="0"/>
              <a:t>Significant difference in mean access:</a:t>
            </a:r>
          </a:p>
          <a:p>
            <a:r>
              <a:rPr lang="en-US" sz="2800" dirty="0"/>
              <a:t>	   (H(2) = 15.2, p &lt; 0.05)</a:t>
            </a:r>
          </a:p>
        </p:txBody>
      </p:sp>
      <p:graphicFrame>
        <p:nvGraphicFramePr>
          <p:cNvPr id="8" name="Table 7">
            <a:extLst>
              <a:ext uri="{FF2B5EF4-FFF2-40B4-BE49-F238E27FC236}">
                <a16:creationId xmlns:a16="http://schemas.microsoft.com/office/drawing/2014/main" id="{3C4FCE94-4F02-E815-D091-6BFBDE19E0E9}"/>
              </a:ext>
            </a:extLst>
          </p:cNvPr>
          <p:cNvGraphicFramePr>
            <a:graphicFrameLocks noGrp="1"/>
          </p:cNvGraphicFramePr>
          <p:nvPr>
            <p:extLst>
              <p:ext uri="{D42A27DB-BD31-4B8C-83A1-F6EECF244321}">
                <p14:modId xmlns:p14="http://schemas.microsoft.com/office/powerpoint/2010/main" val="1866874613"/>
              </p:ext>
            </p:extLst>
          </p:nvPr>
        </p:nvGraphicFramePr>
        <p:xfrm>
          <a:off x="1128246" y="1637166"/>
          <a:ext cx="6172023" cy="1874380"/>
        </p:xfrm>
        <a:graphic>
          <a:graphicData uri="http://schemas.openxmlformats.org/drawingml/2006/table">
            <a:tbl>
              <a:tblPr firstRow="1" bandRow="1">
                <a:tableStyleId>{5C22544A-7EE6-4342-B048-85BDC9FD1C3A}</a:tableStyleId>
              </a:tblPr>
              <a:tblGrid>
                <a:gridCol w="3991043">
                  <a:extLst>
                    <a:ext uri="{9D8B030D-6E8A-4147-A177-3AD203B41FA5}">
                      <a16:colId xmlns:a16="http://schemas.microsoft.com/office/drawing/2014/main" val="3801216046"/>
                    </a:ext>
                  </a:extLst>
                </a:gridCol>
                <a:gridCol w="2180980">
                  <a:extLst>
                    <a:ext uri="{9D8B030D-6E8A-4147-A177-3AD203B41FA5}">
                      <a16:colId xmlns:a16="http://schemas.microsoft.com/office/drawing/2014/main" val="4201157554"/>
                    </a:ext>
                  </a:extLst>
                </a:gridCol>
              </a:tblGrid>
              <a:tr h="684556">
                <a:tc>
                  <a:txBody>
                    <a:bodyPr/>
                    <a:lstStyle/>
                    <a:p>
                      <a:r>
                        <a:rPr lang="en-US" dirty="0"/>
                        <a:t>Town Type</a:t>
                      </a:r>
                    </a:p>
                  </a:txBody>
                  <a:tcPr/>
                </a:tc>
                <a:tc>
                  <a:txBody>
                    <a:bodyPr/>
                    <a:lstStyle/>
                    <a:p>
                      <a:r>
                        <a:rPr lang="en-US" dirty="0"/>
                        <a:t>Mean Weekday Accessibility</a:t>
                      </a:r>
                    </a:p>
                  </a:txBody>
                  <a:tcPr/>
                </a:tc>
                <a:extLst>
                  <a:ext uri="{0D108BD9-81ED-4DB2-BD59-A6C34878D82A}">
                    <a16:rowId xmlns:a16="http://schemas.microsoft.com/office/drawing/2014/main" val="1997578112"/>
                  </a:ext>
                </a:extLst>
              </a:tr>
              <a:tr h="396608">
                <a:tc>
                  <a:txBody>
                    <a:bodyPr/>
                    <a:lstStyle/>
                    <a:p>
                      <a:r>
                        <a:rPr lang="en-US" dirty="0"/>
                        <a:t>Metropolitan</a:t>
                      </a:r>
                    </a:p>
                  </a:txBody>
                  <a:tcPr/>
                </a:tc>
                <a:tc>
                  <a:txBody>
                    <a:bodyPr/>
                    <a:lstStyle/>
                    <a:p>
                      <a:r>
                        <a:rPr lang="en-US" dirty="0"/>
                        <a:t>10.7</a:t>
                      </a:r>
                    </a:p>
                  </a:txBody>
                  <a:tcPr/>
                </a:tc>
                <a:extLst>
                  <a:ext uri="{0D108BD9-81ED-4DB2-BD59-A6C34878D82A}">
                    <a16:rowId xmlns:a16="http://schemas.microsoft.com/office/drawing/2014/main" val="2482297196"/>
                  </a:ext>
                </a:extLst>
              </a:tr>
              <a:tr h="396608">
                <a:tc>
                  <a:txBody>
                    <a:bodyPr/>
                    <a:lstStyle/>
                    <a:p>
                      <a:r>
                        <a:rPr lang="en-US" dirty="0"/>
                        <a:t>Micropolitan</a:t>
                      </a:r>
                    </a:p>
                  </a:txBody>
                  <a:tcPr/>
                </a:tc>
                <a:tc>
                  <a:txBody>
                    <a:bodyPr/>
                    <a:lstStyle/>
                    <a:p>
                      <a:r>
                        <a:rPr lang="en-US" dirty="0"/>
                        <a:t>10.4</a:t>
                      </a:r>
                    </a:p>
                  </a:txBody>
                  <a:tcPr/>
                </a:tc>
                <a:extLst>
                  <a:ext uri="{0D108BD9-81ED-4DB2-BD59-A6C34878D82A}">
                    <a16:rowId xmlns:a16="http://schemas.microsoft.com/office/drawing/2014/main" val="635605842"/>
                  </a:ext>
                </a:extLst>
              </a:tr>
              <a:tr h="396608">
                <a:tc>
                  <a:txBody>
                    <a:bodyPr/>
                    <a:lstStyle/>
                    <a:p>
                      <a:r>
                        <a:rPr lang="en-US" dirty="0"/>
                        <a:t>Rural</a:t>
                      </a:r>
                    </a:p>
                  </a:txBody>
                  <a:tcPr/>
                </a:tc>
                <a:tc>
                  <a:txBody>
                    <a:bodyPr/>
                    <a:lstStyle/>
                    <a:p>
                      <a:r>
                        <a:rPr lang="en-US" dirty="0"/>
                        <a:t>8.7</a:t>
                      </a:r>
                    </a:p>
                  </a:txBody>
                  <a:tcPr/>
                </a:tc>
                <a:extLst>
                  <a:ext uri="{0D108BD9-81ED-4DB2-BD59-A6C34878D82A}">
                    <a16:rowId xmlns:a16="http://schemas.microsoft.com/office/drawing/2014/main" val="1735077821"/>
                  </a:ext>
                </a:extLst>
              </a:tr>
            </a:tbl>
          </a:graphicData>
        </a:graphic>
      </p:graphicFrame>
      <p:sp>
        <p:nvSpPr>
          <p:cNvPr id="2" name="TextBox 1">
            <a:extLst>
              <a:ext uri="{FF2B5EF4-FFF2-40B4-BE49-F238E27FC236}">
                <a16:creationId xmlns:a16="http://schemas.microsoft.com/office/drawing/2014/main" id="{369C62D4-BA23-2A3A-F99D-9093FAB09A41}"/>
              </a:ext>
            </a:extLst>
          </p:cNvPr>
          <p:cNvSpPr txBox="1"/>
          <p:nvPr/>
        </p:nvSpPr>
        <p:spPr>
          <a:xfrm>
            <a:off x="7402034" y="6351800"/>
            <a:ext cx="4789966" cy="276999"/>
          </a:xfrm>
          <a:prstGeom prst="rect">
            <a:avLst/>
          </a:prstGeom>
          <a:noFill/>
        </p:spPr>
        <p:txBody>
          <a:bodyPr wrap="none" rtlCol="0">
            <a:spAutoFit/>
          </a:bodyPr>
          <a:lstStyle/>
          <a:p>
            <a:r>
              <a:rPr lang="en-US" sz="1200" b="1" dirty="0"/>
              <a:t>Figure 2. </a:t>
            </a:r>
            <a:r>
              <a:rPr lang="en-US" sz="1200" dirty="0"/>
              <a:t>Spatial accessibility during conventional weekday business hours</a:t>
            </a:r>
          </a:p>
        </p:txBody>
      </p:sp>
      <p:pic>
        <p:nvPicPr>
          <p:cNvPr id="2050" name="Picture 2">
            <a:extLst>
              <a:ext uri="{FF2B5EF4-FFF2-40B4-BE49-F238E27FC236}">
                <a16:creationId xmlns:a16="http://schemas.microsoft.com/office/drawing/2014/main" id="{10A60BF7-84A1-6762-A56E-2AD0BC634A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8344" y="175837"/>
            <a:ext cx="3514009" cy="6175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2609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19722</TotalTime>
  <Words>2593</Words>
  <Application>Microsoft Macintosh PowerPoint</Application>
  <PresentationFormat>Widescreen</PresentationFormat>
  <Paragraphs>205</Paragraphs>
  <Slides>16</Slides>
  <Notes>15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Arial</vt:lpstr>
      <vt:lpstr>Calibri</vt:lpstr>
      <vt:lpstr>Calibri Light</vt:lpstr>
      <vt:lpstr>Wingdings</vt:lpstr>
      <vt:lpstr>Office Theme</vt:lpstr>
      <vt:lpstr>Assessing the Spatio-Temporal Accessibility of Pharmacy Care in Vermont, USA</vt:lpstr>
      <vt:lpstr>Why does access to pharmacy care matter?</vt:lpstr>
      <vt:lpstr>Study Purpose: </vt:lpstr>
      <vt:lpstr>Study Area</vt:lpstr>
      <vt:lpstr>Research Questions</vt:lpstr>
      <vt:lpstr>Method: E2SFCA  (Enhanced 2-Step Floating Catchment Area Method)</vt:lpstr>
      <vt:lpstr>Data and Methods</vt:lpstr>
      <vt:lpstr>Results</vt:lpstr>
      <vt:lpstr>Question 1: Spatial Dimension of Access</vt:lpstr>
      <vt:lpstr>Question 2: Temporal Dimension of Access</vt:lpstr>
      <vt:lpstr>Question 2: Temporal Dimension of Access Cont. </vt:lpstr>
      <vt:lpstr>Late-Night Accessibility</vt:lpstr>
      <vt:lpstr>Question 3: Spatiotemporal Variation in Access</vt:lpstr>
      <vt:lpstr>Quesition 3: Spatiotemporal Variation Cont. </vt:lpstr>
      <vt:lpstr>Conclusions</vt:lpstr>
      <vt:lpstr>Thank you.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the Spatio-Temporal Accessibility of Pharmacy Care in Vermont, USA</dc:title>
  <dc:creator>Roubin, Samuel Tomlin (Sam)</dc:creator>
  <cp:lastModifiedBy>Roubin, Samuel Tomlin (Sam)</cp:lastModifiedBy>
  <cp:revision>7</cp:revision>
  <dcterms:created xsi:type="dcterms:W3CDTF">2024-03-26T06:46:44Z</dcterms:created>
  <dcterms:modified xsi:type="dcterms:W3CDTF">2024-04-19T02:11:52Z</dcterms:modified>
</cp:coreProperties>
</file>